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rawings/chartDrawing1.xml" ContentType="application/vnd.openxmlformats-officedocument.drawingml.chartshape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760" r:id="rId1"/>
    <p:sldMasterId id="2147483761" r:id="rId2"/>
  </p:sldMasterIdLst>
  <p:notesMasterIdLst>
    <p:notesMasterId r:id="rId3"/>
  </p:notesMasterIdLst>
  <p:sldIdLst>
    <p:sldId id="256" r:id="rId4"/>
    <p:sldId id="339" r:id="rId5"/>
    <p:sldId id="260" r:id="rId6"/>
    <p:sldId id="261" r:id="rId7"/>
    <p:sldId id="304" r:id="rId8"/>
    <p:sldId id="340" r:id="rId9"/>
    <p:sldId id="314" r:id="rId10"/>
    <p:sldId id="315" r:id="rId11"/>
    <p:sldId id="316" r:id="rId12"/>
    <p:sldId id="317" r:id="rId13"/>
    <p:sldId id="318" r:id="rId14"/>
    <p:sldId id="341" r:id="rId15"/>
    <p:sldId id="320" r:id="rId16"/>
    <p:sldId id="321" r:id="rId17"/>
    <p:sldId id="322" r:id="rId18"/>
    <p:sldId id="323" r:id="rId19"/>
    <p:sldId id="342" r:id="rId20"/>
    <p:sldId id="325" r:id="rId21"/>
    <p:sldId id="326" r:id="rId22"/>
    <p:sldId id="327" r:id="rId23"/>
    <p:sldId id="328" r:id="rId24"/>
    <p:sldId id="329" r:id="rId25"/>
    <p:sldId id="343" r:id="rId26"/>
    <p:sldId id="309" r:id="rId27"/>
    <p:sldId id="307" r:id="rId28"/>
    <p:sldId id="312" r:id="rId29"/>
    <p:sldId id="306" r:id="rId30"/>
    <p:sldId id="308" r:id="rId31"/>
    <p:sldId id="305" r:id="rId32"/>
    <p:sldId id="331" r:id="rId33"/>
    <p:sldId id="332" r:id="rId34"/>
    <p:sldId id="344" r:id="rId35"/>
    <p:sldId id="345" r:id="rId36"/>
    <p:sldId id="334" r:id="rId37"/>
    <p:sldId id="335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E27B1602-3E51-42E6-A261-0E4D4EE9F7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46C3ACD-C2D8-4502-B090-FC52BE344C3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ebf7e9"/>
          </a:solidFill>
        </a:fill>
      </a:tcStyle>
    </a:wholeTbl>
    <a:band1H>
      <a:tcTxStyle/>
      <a:tcStyle>
        <a:tcBdr/>
        <a:fill>
          <a:solidFill>
            <a:srgbClr val="d6ee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6ee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404" autoAdjust="0"/>
    <p:restoredTop sz="78481" autoAdjust="0"/>
  </p:normalViewPr>
  <p:slideViewPr>
    <p:cSldViewPr snapToGrid="0">
      <p:cViewPr varScale="1">
        <p:scale>
          <a:sx n="100" d="100"/>
          <a:sy n="100" d="100"/>
        </p:scale>
        <p:origin x="458" y="10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presProps" Target="presProps.xml"  /><Relationship Id="rId4" Type="http://schemas.openxmlformats.org/officeDocument/2006/relationships/slide" Target="slides/slide1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2.xlsx"  /><Relationship Id="rId2" Type="http://schemas.openxmlformats.org/officeDocument/2006/relationships/chartUserShapes" Target="../drawings/chartDrawing1.xml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.084426559507846832"/>
          <c:y val="0.086402997374534607"/>
          <c:w val="0.89598363637924194"/>
          <c:h val="0.7128883004188537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레저스포츠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9525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19~29세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0.23400000000000001</c:v>
                </c:pt>
                <c:pt idx="1">
                  <c:v>0.33</c:v>
                </c:pt>
                <c:pt idx="2">
                  <c:v>0.39700000000000002</c:v>
                </c:pt>
                <c:pt idx="3">
                  <c:v>0.33</c:v>
                </c:pt>
                <c:pt idx="4">
                  <c:v>0.35899999999999999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이동시간 절약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19~29세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0.20799999999999999</c:v>
                </c:pt>
                <c:pt idx="1">
                  <c:v>0.23599999999999999</c:v>
                </c:pt>
                <c:pt idx="2">
                  <c:v>0.26800000000000002</c:v>
                </c:pt>
                <c:pt idx="3">
                  <c:v>0.28399999999999997</c:v>
                </c:pt>
                <c:pt idx="4">
                  <c:v>0.33300000000000002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교통비절약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9525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19~29세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>
                  <c:v>0.39</c:v>
                </c:pt>
                <c:pt idx="1">
                  <c:v>0.20300000000000001</c:v>
                </c:pt>
                <c:pt idx="2">
                  <c:v>0.13600000000000001</c:v>
                </c:pt>
                <c:pt idx="3">
                  <c:v>7.5999999999999998E-2</c:v>
                </c:pt>
                <c:pt idx="4">
                  <c:v>7.6999999999999999E-2</c:v>
                </c:pt>
              </c:numCache>
            </c:numRef>
          </c:val>
        </c:ser>
        <c:dLbls>
          <c:delete val="0"/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100"/>
        <c:axId val="640400016"/>
        <c:axId val="640409264"/>
      </c:barChart>
      <c:catAx>
        <c:axId val="640400016"/>
        <c:scaling>
          <c:orientation val="minMax"/>
        </c:scaling>
        <c:axPos val="b"/>
        <c:crossAx val="640409264"/>
        <c:delete val="0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640409264"/>
        <c:scaling>
          <c:orientation val="minMax"/>
          <c:max val="1"/>
        </c:scaling>
        <c:axPos val="l"/>
        <c:crossAx val="640400016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31750">
      <a:solidFill>
        <a:srgbClr val="79d155">
          <a:alpha val="93000"/>
        </a:srgbClr>
      </a:solidFill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  <c:userShapes r:id="rId2"/>
</c:chartSpace>
</file>

<file path=ppt/drawings/chartDrawing1.xml><?xml version="1.0" encoding="utf-8"?>
<c:userShapes xmlns:r="http://schemas.openxmlformats.org/officeDocument/2006/relationships" xmlns:a="http://schemas.openxmlformats.org/drawingml/2006/main" xmlns:c="http://schemas.openxmlformats.org/drawingml/2006/chart">
  <cdr:relSizeAnchor xmlns:cdr="http://schemas.openxmlformats.org/drawingml/2006/chartDrawing">
    <cdr:from>
      <cdr:x>0.849710</cdr:x>
      <cdr:y>0.229920</cdr:y>
    </cdr:from>
    <cdr:to>
      <cdr:x>0.947010</cdr:x>
      <cdr:y>0.540170</cdr:y>
    </cdr:to>
    <cdr:sp fLocksText="1" fPublished="0">
      <cdr:nvSpPr>
        <cdr:cNvPr id="2" name="직사각형 1"/>
        <cdr:cNvSpPr/>
      </cdr:nvSpPr>
      <cdr:spPr>
        <a:xfrm>
          <a:off x="4939015" y="798907"/>
          <a:ext cx="565564" cy="1078031"/>
        </a:xfrm>
        <a:prstGeom prst="rect">
          <a:avLst/>
        </a:prstGeom>
        <a:noFill/>
        <a:ln w="15875">
          <a:solidFill>
            <a:srgbClr val="c00000"/>
          </a:solidFill>
        </a:ln>
      </cdr:spPr>
      <cdr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cdr:style>
      <cdr:txBody>
        <a:bodyPr/>
        <a:lstStyle/>
        <a:p>
          <a:pPr lvl="0">
            <a:defRPr/>
          </a:pPr>
          <a:endParaRPr lang="ko-KR" sz="1100"/>
        </a:p>
      </cdr:txBody>
    </cdr:sp>
  </cdr:relSizeAnchor>
  <cdr:relSizeAnchor xmlns:cdr="http://schemas.openxmlformats.org/drawingml/2006/chartDrawing">
    <cdr:from>
      <cdr:x>0.137720</cdr:x>
      <cdr:y>0.177290</cdr:y>
    </cdr:from>
    <cdr:to>
      <cdr:x>0.229990</cdr:x>
      <cdr:y>0.642660</cdr:y>
    </cdr:to>
    <cdr:sp fLocksText="1" fPublished="0">
      <cdr:nvSpPr>
        <cdr:cNvPr id="3" name="직사각형 2"/>
        <cdr:cNvSpPr/>
      </cdr:nvSpPr>
      <cdr:spPr>
        <a:xfrm>
          <a:off x="800509" y="616033"/>
          <a:ext cx="536327" cy="1617030"/>
        </a:xfrm>
        <a:prstGeom prst="rect">
          <a:avLst/>
        </a:prstGeom>
        <a:noFill/>
        <a:ln w="15875">
          <a:solidFill>
            <a:srgbClr val="c00000"/>
          </a:solidFill>
        </a:ln>
      </cdr:spPr>
      <cdr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cdr:style>
      <cdr:txBody>
        <a:bodyPr/>
        <a:lstStyle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>
          <a:pPr lvl="0">
            <a:defRPr/>
          </a:pPr>
          <a:endParaRPr lang="ko-KR" sz="1100"/>
        </a:p>
      </cdr:txBody>
    </cdr:sp>
  </cdr:relSizeAnchor>
</c:userShape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>
              <a:defRPr/>
            </a:pPr>
            <a:r>
              <a:rPr lang="ko-KR" altLang="af-ZA">
                <a:latin typeface="Arial"/>
                <a:ea typeface="Arial"/>
                <a:cs typeface="Arial"/>
                <a:sym typeface="Arial"/>
              </a:rPr>
              <a:t>지하철</a:t>
            </a:r>
            <a:r>
              <a:rPr lang="af-ZA" altLang="ko-KR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af-ZA">
                <a:latin typeface="Arial"/>
                <a:ea typeface="Arial"/>
                <a:cs typeface="Arial"/>
                <a:sym typeface="Arial"/>
              </a:rPr>
              <a:t>역별</a:t>
            </a:r>
            <a:r>
              <a:rPr lang="af-ZA">
                <a:latin typeface="Arial"/>
                <a:ea typeface="Arial"/>
                <a:cs typeface="Arial"/>
                <a:sym typeface="Arial"/>
              </a:rPr>
              <a:t> </a:t>
            </a:r>
            <a:endParaRPr lang="af-ZA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9962F0-F262-4C9A-B0AA-FE1E6786F05C}" type="slidenum">
              <a:rPr lang="en-US" altLang="ko-KR"/>
              <a:pPr lvl="0"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9962F0-F262-4C9A-B0AA-FE1E6786F05C}" type="slidenum">
              <a:rPr lang="en-US" altLang="ko-KR"/>
              <a:pPr lvl="0"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9962F0-F262-4C9A-B0AA-FE1E6786F05C}" type="slidenum">
              <a:rPr lang="en-US" altLang="ko-KR"/>
              <a:pPr lvl="0"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9962F0-F262-4C9A-B0AA-FE1E6786F05C}" type="slidenum">
              <a:rPr lang="en-US" altLang="ko-KR"/>
              <a:pPr lvl="0"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0" name="Google Shape;120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17" name="Google Shape;317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9962F0-F262-4C9A-B0AA-FE1E6786F05C}" type="slidenum">
              <a:rPr lang="en-US" altLang="ko-KR"/>
              <a:pPr lvl="0">
                <a:defRPr/>
              </a:pPr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9962F0-F262-4C9A-B0AA-FE1E6786F05C}" type="slidenum">
              <a:rPr lang="en-US" altLang="ko-KR"/>
              <a:pPr lvl="0">
                <a:defRPr/>
              </a:pPr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9962F0-F262-4C9A-B0AA-FE1E6786F05C}" type="slidenum">
              <a:rPr lang="en-US" altLang="ko-KR"/>
              <a:pPr lvl="0"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0" name="Google Shape;120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F9962F0-F262-4C9A-B0AA-FE1E6786F05C}" type="slidenum">
              <a:rPr lang="en-US" altLang="ko-KR"/>
              <a:pPr lvl="0"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0" name="Google Shape;120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58750" lvl="0" indent="0"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0" name="Google Shape;120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3" name="Google Shape;263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3" name="Google Shape;203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58750" lvl="0" indent="0"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0" name="Google Shape;120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01" name="Google Shape;401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056339c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23" name="Google Shape;423;g97056339cf_0_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447790bd4_0_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9447790bd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.jpe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4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2020-09-10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1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61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bg>
      <p:bgPr>
        <a:solidFill>
          <a:schemeClr val="accen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 slide layout">
  <p:cSld name="10_Image slide layou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>
            <a:spLocks noGrp="1"/>
          </p:cNvSpPr>
          <p:nvPr>
            <p:ph type="pic" idx="2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76952" y="2305190"/>
            <a:ext cx="4038095" cy="22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Image slide layout">
  <p:cSld name="11_Image slide layou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48381" y="2276619"/>
            <a:ext cx="4095238" cy="23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 slide layout">
  <p:cSld name="2_Image slide layou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>
            <a:spLocks noGrp="1"/>
          </p:cNvSpPr>
          <p:nvPr>
            <p:ph type="pic" idx="2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4" name="Google Shape;24;p9"/>
          <p:cNvSpPr>
            <a:spLocks noGrp="1"/>
          </p:cNvSpPr>
          <p:nvPr>
            <p:ph type="pic" idx="3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5" name="Google Shape;25;p9"/>
          <p:cNvSpPr>
            <a:spLocks noGrp="1"/>
          </p:cNvSpPr>
          <p:nvPr>
            <p:ph type="pic" idx="4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6" name="Google Shape;26;p9"/>
          <p:cNvSpPr/>
          <p:nvPr/>
        </p:nvSpPr>
        <p:spPr>
          <a:xfrm>
            <a:off x="-1" y="0"/>
            <a:ext cx="3400425" cy="3312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2566825D-2B69-4989-8861-A6901ABADB6C}" type="datetime1">
              <a:rPr lang="ko-KR" altLang="en-US"/>
              <a:pPr lvl="0">
                <a:defRPr/>
              </a:pPr>
              <a:t>2020-09-10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836B6DB3-44B8-41C4-A846-21F6C617223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slideLayout" Target="../slideLayouts/slideLayout4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74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ntents Slide Mast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747" r:id="rId8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.png"  /><Relationship Id="rId3" Type="http://schemas.openxmlformats.org/officeDocument/2006/relationships/image" Target="../media/image6.png"  /><Relationship Id="rId4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5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18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14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4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9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9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3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5.jpeg"  /><Relationship Id="rId4" Type="http://schemas.openxmlformats.org/officeDocument/2006/relationships/image" Target="../media/image26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7.jpeg"  /><Relationship Id="rId4" Type="http://schemas.openxmlformats.org/officeDocument/2006/relationships/image" Target="../media/image28.jpeg"  /><Relationship Id="rId5" Type="http://schemas.openxmlformats.org/officeDocument/2006/relationships/image" Target="../media/image6.png"  /><Relationship Id="rId6" Type="http://schemas.openxmlformats.org/officeDocument/2006/relationships/image" Target="../media/image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9.jpe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3.jpeg"  /><Relationship Id="rId4" Type="http://schemas.openxmlformats.org/officeDocument/2006/relationships/image" Target="../media/image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4.jpeg"  /><Relationship Id="rId4" Type="http://schemas.openxmlformats.org/officeDocument/2006/relationships/image" Target="../media/image35.jpeg"  /><Relationship Id="rId5" Type="http://schemas.openxmlformats.org/officeDocument/2006/relationships/image" Target="../media/image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6.jpeg"  /><Relationship Id="rId4" Type="http://schemas.openxmlformats.org/officeDocument/2006/relationships/image" Target="../media/image37.jpeg"  /><Relationship Id="rId5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8.jpeg"  /><Relationship Id="rId4" Type="http://schemas.openxmlformats.org/officeDocument/2006/relationships/image" Target="../media/image39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40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30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7.png"  /><Relationship Id="rId4" Type="http://schemas.microsoft.com/office/2007/relationships/hdphoto" Target="../embeddings/oleObject1.wdp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4.xml"  /><Relationship Id="rId3" Type="http://schemas.openxmlformats.org/officeDocument/2006/relationships/chart" Target="../charts/char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Relationship Id="rId4" Type="http://schemas.openxmlformats.org/officeDocument/2006/relationships/image" Target="../media/image6.png"  /><Relationship Id="rId5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100">
                <a:solidFill>
                  <a:schemeClr val="lt1"/>
                </a:solidFill>
                <a:latin typeface="나눔스퀘어 ExtraBold"/>
                <a:ea typeface="나눔스퀘어 ExtraBold"/>
              </a:rPr>
              <a:t>고양시 공공자전거 스테이션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100">
                <a:solidFill>
                  <a:schemeClr val="lt1"/>
                </a:solidFill>
                <a:latin typeface="나눔스퀘어 ExtraBold"/>
                <a:ea typeface="나눔스퀘어 ExtraBold"/>
              </a:rPr>
              <a:t>최적 위치 선정 분석 </a:t>
            </a:r>
            <a:r>
              <a:rPr lang="ko-KR" altLang="en-US" sz="5400">
                <a:solidFill>
                  <a:schemeClr val="lt1"/>
                </a:solidFill>
                <a:latin typeface="나눔스퀘어 ExtraBold"/>
                <a:ea typeface="나눔스퀘어 ExtraBold"/>
              </a:rPr>
              <a:t> </a:t>
            </a:r>
            <a:endParaRPr sz="5400" b="0" i="0" u="none" strike="noStrike" cap="none">
              <a:solidFill>
                <a:schemeClr val="lt1"/>
              </a:solidFill>
              <a:latin typeface="나눔스퀘어 ExtraBold"/>
              <a:ea typeface="나눔스퀘어 ExtraBold"/>
              <a:sym typeface="Arial"/>
            </a:endParaRPr>
          </a:p>
        </p:txBody>
      </p:sp>
      <p:grpSp>
        <p:nvGrpSpPr>
          <p:cNvPr id="110" name="Google Shape;110;p29"/>
          <p:cNvGrpSpPr/>
          <p:nvPr/>
        </p:nvGrpSpPr>
        <p:grpSpPr>
          <a:xfrm>
            <a:off x="2399515" y="392078"/>
            <a:ext cx="7463623" cy="6033872"/>
            <a:chOff x="2399515" y="144428"/>
            <a:chExt cx="7463623" cy="6033872"/>
          </a:xfrm>
        </p:grpSpPr>
        <p:sp>
          <p:nvSpPr>
            <p:cNvPr id="111" name="Google Shape;111;p29"/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/>
              <a:ahLst/>
              <a:cxnLst/>
              <a:rect l="l" t="t" r="r" b="b"/>
              <a:pathLst>
                <a:path w="4972050" h="1445239" extrusionOk="0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29"/>
            <p:cNvGrpSpPr/>
            <p:nvPr/>
          </p:nvGrpSpPr>
          <p:grpSpPr>
            <a:xfrm>
              <a:off x="2399515" y="144428"/>
              <a:ext cx="7463623" cy="6033872"/>
              <a:chOff x="2399515" y="144428"/>
              <a:chExt cx="7463623" cy="6033872"/>
            </a:xfrm>
          </p:grpSpPr>
          <p:sp>
            <p:nvSpPr>
              <p:cNvPr id="113" name="Google Shape;113;p29"/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/>
                <a:ahLst/>
                <a:cxnLst/>
                <a:rect l="l" t="t" r="r" b="b"/>
                <a:pathLst>
                  <a:path w="4972050" h="1445239" extrusionOk="0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9"/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9"/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9"/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lt1">
                  <a:alpha val="80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9"/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lt1">
                  <a:alpha val="80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2C0846-5782-4D71-BDE5-05A24C60DC94}"/>
              </a:ext>
            </a:extLst>
          </p:cNvPr>
          <p:cNvSpPr/>
          <p:nvPr/>
        </p:nvSpPr>
        <p:spPr>
          <a:xfrm>
            <a:off x="8764949" y="5544500"/>
            <a:ext cx="3427051" cy="1312985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DADB3B8-9955-450E-A778-33994D37A6B5}"/>
              </a:ext>
            </a:extLst>
          </p:cNvPr>
          <p:cNvSpPr txBox="1"/>
          <p:nvPr/>
        </p:nvSpPr>
        <p:spPr>
          <a:xfrm>
            <a:off x="8950284" y="5638237"/>
            <a:ext cx="3099826" cy="373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900" b="0" i="0" baseline="0" dirty="0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[누가 내 자전거를 옮겼을까?]</a:t>
            </a:r>
            <a:endParaRPr kumimoji="1" lang="ko-KR" altLang="en-US" sz="1900" b="0" i="0" dirty="0">
              <a:solidFill>
                <a:srgbClr val="FFFFFF">
                  <a:alpha val="100000"/>
                </a:srgb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974D744-CBCD-47CB-BB1A-3857FAFD67D5}"/>
              </a:ext>
            </a:extLst>
          </p:cNvPr>
          <p:cNvSpPr txBox="1"/>
          <p:nvPr/>
        </p:nvSpPr>
        <p:spPr>
          <a:xfrm>
            <a:off x="9204253" y="6068367"/>
            <a:ext cx="2602995" cy="7151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700" b="0" i="0" baseline="0" dirty="0" err="1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김영유</a:t>
            </a:r>
            <a:r>
              <a:rPr kumimoji="1" lang="ko-KR" altLang="en-US" sz="1700" b="0" i="0" baseline="0" dirty="0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  </a:t>
            </a:r>
            <a:r>
              <a:rPr kumimoji="1" lang="ko-KR" altLang="en-US" sz="1700" b="0" i="0" baseline="0" dirty="0" err="1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김채영</a:t>
            </a:r>
            <a:r>
              <a:rPr kumimoji="1" lang="ko-KR" altLang="en-US" sz="1700" b="0" i="0" baseline="0" dirty="0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  </a:t>
            </a:r>
            <a:r>
              <a:rPr kumimoji="1" lang="ko-KR" altLang="en-US" sz="1700" b="0" i="0" baseline="0" dirty="0" err="1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김채원</a:t>
            </a:r>
            <a:endParaRPr kumimoji="1" lang="ko-KR" altLang="en-US" sz="1700" b="0" i="0" baseline="0" dirty="0">
              <a:solidFill>
                <a:srgbClr val="FFFFFF">
                  <a:alpha val="100000"/>
                </a:srgbClr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700" b="0" i="0" baseline="0" dirty="0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 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700" b="0" i="0" baseline="0" dirty="0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박상준  이상은 </a:t>
            </a:r>
            <a:endParaRPr kumimoji="1" lang="ko-KR" altLang="en-US" sz="1700" b="0" i="0" dirty="0">
              <a:solidFill>
                <a:srgbClr val="FFFFFF">
                  <a:alpha val="100000"/>
                </a:srgb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/>
          <p:nvPr/>
        </p:nvSpPr>
        <p:spPr>
          <a:xfrm>
            <a:off x="-200900" y="-187025"/>
            <a:ext cx="9256200" cy="54726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42" name="Google Shape;442;p42"/>
          <p:cNvSpPr/>
          <p:nvPr/>
        </p:nvSpPr>
        <p:spPr>
          <a:xfrm flipH="1">
            <a:off x="258675" y="97000"/>
            <a:ext cx="11734800" cy="6532500"/>
          </a:xfrm>
          <a:prstGeom prst="corner">
            <a:avLst>
              <a:gd name="adj1" fmla="val 17909"/>
              <a:gd name="adj2" fmla="val 42797"/>
            </a:avLst>
          </a:prstGeom>
          <a:solidFill>
            <a:srgbClr val="b3eba5"/>
          </a:solidFill>
          <a:ln w="38100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443" name="Google Shape;443;p42"/>
          <p:cNvPicPr/>
          <p:nvPr/>
        </p:nvPicPr>
        <p:blipFill rotWithShape="1">
          <a:blip r:embed="rId3">
            <a:alphaModFix/>
          </a:blip>
          <a:srcRect r="12850"/>
          <a:stretch>
            <a:fillRect/>
          </a:stretch>
        </p:blipFill>
        <p:spPr>
          <a:xfrm>
            <a:off x="0" y="-76200"/>
            <a:ext cx="8953398" cy="516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5;p39"/>
          <p:cNvSpPr txBox="1"/>
          <p:nvPr/>
        </p:nvSpPr>
        <p:spPr>
          <a:xfrm>
            <a:off x="9177448" y="2068239"/>
            <a:ext cx="2877417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계절과 공공자전거          이용 시간대간의 상관관계를 보고자 공공자전거 스테이션 데이터를 살펴봄</a:t>
            </a:r>
            <a:r>
              <a:rPr lang="en-US" altLang="ko-KR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 </a:t>
            </a:r>
            <a:endParaRPr lang="en-US" sz="1800">
              <a:solidFill>
                <a:schemeClr val="accent5">
                  <a:lumMod val="50000"/>
                </a:schemeClr>
              </a:solidFill>
              <a:latin typeface="나눔스퀘어"/>
              <a:ea typeface="나눔스퀘어"/>
              <a:cs typeface="Arial"/>
              <a:sym typeface="Arial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9212073" y="1236502"/>
            <a:ext cx="2774477" cy="18148"/>
          </a:xfrm>
          <a:prstGeom prst="line">
            <a:avLst/>
          </a:prstGeom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7269" y="5554852"/>
            <a:ext cx="9270501" cy="88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그 결과</a:t>
            </a:r>
            <a:r>
              <a:rPr lang="en-US" altLang="ko-KR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en-US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계절을 불문하고 오후 </a:t>
            </a:r>
            <a:r>
              <a:rPr lang="en-US" altLang="ko-KR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17~18</a:t>
            </a:r>
            <a:r>
              <a:rPr lang="ko-KR" altLang="en-US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시에 이용을 가장 많이 하고 그 다음으로 오전 </a:t>
            </a:r>
            <a:r>
              <a:rPr lang="en-US" altLang="ko-KR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7</a:t>
            </a:r>
            <a:r>
              <a:rPr lang="ko-KR" altLang="en-US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시에 주로    이용하는 것을 보면서 출퇴근 및 등하교 시간에 공공자전거의 수요가 높다는 것을 파악</a:t>
            </a:r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 rot="0">
            <a:off x="9266380" y="3696511"/>
            <a:ext cx="2653859" cy="1707295"/>
            <a:chOff x="11938253" y="5114132"/>
            <a:chExt cx="2678274" cy="1659820"/>
          </a:xfrm>
        </p:grpSpPr>
        <p:sp>
          <p:nvSpPr>
            <p:cNvPr id="29" name="직사각형 28"/>
            <p:cNvSpPr/>
            <p:nvPr/>
          </p:nvSpPr>
          <p:spPr>
            <a:xfrm>
              <a:off x="11938253" y="5114132"/>
              <a:ext cx="2678274" cy="1659820"/>
            </a:xfrm>
            <a:prstGeom prst="rect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047332" y="5645125"/>
              <a:ext cx="2559412" cy="467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>
              <a:defPPr>
                <a:defRPr lang="ko-KR"/>
              </a:defPPr>
              <a:lvl1pPr marR="0" lv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5">
                      <a:lumMod val="50000"/>
                    </a:schemeClr>
                  </a:solidFill>
                  <a:latin typeface="나눔스퀘어"/>
                  <a:ea typeface="나눔스퀘어"/>
                  <a:cs typeface="Arial"/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</a:rPr>
                <a:t>봄은 </a:t>
              </a:r>
              <a:r>
                <a:rPr lang="en-US" altLang="ko-KR">
                  <a:solidFill>
                    <a:schemeClr val="bg1"/>
                  </a:solidFill>
                </a:rPr>
                <a:t>3~5</a:t>
              </a:r>
              <a:r>
                <a:rPr lang="ko-KR" altLang="en-US">
                  <a:solidFill>
                    <a:schemeClr val="bg1"/>
                  </a:solidFill>
                </a:rPr>
                <a:t>월</a:t>
              </a:r>
              <a:r>
                <a:rPr lang="en-US" altLang="ko-KR">
                  <a:solidFill>
                    <a:schemeClr val="bg1"/>
                  </a:solidFill>
                </a:rPr>
                <a:t>, </a:t>
              </a:r>
              <a:r>
                <a:rPr lang="ko-KR" altLang="en-US">
                  <a:solidFill>
                    <a:schemeClr val="bg1"/>
                  </a:solidFill>
                </a:rPr>
                <a:t>여름은 </a:t>
              </a:r>
              <a:r>
                <a:rPr lang="en-US" altLang="ko-KR">
                  <a:solidFill>
                    <a:schemeClr val="bg1"/>
                  </a:solidFill>
                </a:rPr>
                <a:t>6~8</a:t>
              </a:r>
              <a:r>
                <a:rPr lang="ko-KR" altLang="en-US">
                  <a:solidFill>
                    <a:schemeClr val="bg1"/>
                  </a:solidFill>
                </a:rPr>
                <a:t>월</a:t>
              </a:r>
              <a:r>
                <a:rPr lang="en-US" altLang="ko-KR">
                  <a:solidFill>
                    <a:schemeClr val="bg1"/>
                  </a:solidFill>
                </a:rPr>
                <a:t>, </a:t>
              </a:r>
              <a:r>
                <a:rPr lang="ko-KR" altLang="en-US">
                  <a:solidFill>
                    <a:schemeClr val="bg1"/>
                  </a:solidFill>
                </a:rPr>
                <a:t>가을은 </a:t>
              </a:r>
              <a:r>
                <a:rPr lang="en-US" altLang="ko-KR">
                  <a:solidFill>
                    <a:schemeClr val="bg1"/>
                  </a:solidFill>
                </a:rPr>
                <a:t>9~11</a:t>
              </a:r>
              <a:r>
                <a:rPr lang="ko-KR" altLang="en-US">
                  <a:solidFill>
                    <a:schemeClr val="bg1"/>
                  </a:solidFill>
                </a:rPr>
                <a:t>월</a:t>
              </a:r>
              <a:r>
                <a:rPr lang="en-US" altLang="ko-KR">
                  <a:solidFill>
                    <a:schemeClr val="bg1"/>
                  </a:solidFill>
                </a:rPr>
                <a:t>, 12~2</a:t>
              </a:r>
              <a:r>
                <a:rPr lang="ko-KR" altLang="en-US">
                  <a:solidFill>
                    <a:schemeClr val="bg1"/>
                  </a:solidFill>
                </a:rPr>
                <a:t>월을 기준으로 전처리 진행</a:t>
              </a:r>
              <a:r>
                <a:rPr lang="en-US" altLang="ko-KR">
                  <a:solidFill>
                    <a:schemeClr val="bg1"/>
                  </a:solidFill>
                </a:rPr>
                <a:t>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9212073" y="127385"/>
            <a:ext cx="2767552" cy="1109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Google Shape;419;p40"/>
          <p:cNvSpPr txBox="1">
            <a:spLocks noGrp="1"/>
          </p:cNvSpPr>
          <p:nvPr/>
        </p:nvSpPr>
        <p:spPr>
          <a:xfrm>
            <a:off x="6327967" y="264953"/>
            <a:ext cx="8369691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1-3.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사용시간대</a:t>
            </a:r>
            <a:endParaRPr lang="ko-KR" altLang="en-US" sz="2800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676521"/>
            <a:ext cx="12192000" cy="33281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Google Shape;405;p39"/>
          <p:cNvSpPr txBox="1"/>
          <p:nvPr/>
        </p:nvSpPr>
        <p:spPr>
          <a:xfrm>
            <a:off x="486176" y="5102100"/>
            <a:ext cx="5253023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피프틴에 대한 만족도 설문조사 결과에 따르면 고양시민들이 주로 이용하는 공공자전거의 설치장소는 자택으로부터 </a:t>
            </a:r>
            <a:r>
              <a:rPr lang="ko-KR" altLang="en-US" sz="1800">
                <a:solidFill>
                  <a:schemeClr val="accent2">
                    <a:lumMod val="50000"/>
                  </a:schemeClr>
                </a:solidFill>
                <a:highlight>
                  <a:srgbClr val="d6eed0"/>
                </a:highlight>
                <a:latin typeface="나눔스퀘어"/>
                <a:ea typeface="나눔스퀘어"/>
              </a:rPr>
              <a:t>도보로 </a:t>
            </a:r>
            <a:r>
              <a:rPr lang="en-US" altLang="ko-KR" sz="1800" kern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d6eed0"/>
                </a:highlight>
                <a:latin typeface="나눔스퀘어"/>
                <a:ea typeface="나눔스퀘어"/>
                <a:cs typeface="Arial"/>
                <a:sym typeface="Arial"/>
              </a:rPr>
              <a:t>5</a:t>
            </a:r>
            <a:r>
              <a:rPr lang="ko-KR" altLang="en-US" sz="1800" kern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d6eed0"/>
                </a:highlight>
                <a:latin typeface="나눔스퀘어"/>
                <a:ea typeface="나눔스퀘어"/>
                <a:cs typeface="Arial"/>
                <a:sym typeface="Arial"/>
              </a:rPr>
              <a:t>분 이내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의 거리에 위치해 있었음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endParaRPr lang="en-US" altLang="ko-KR" sz="1800" kern="0">
              <a:solidFill>
                <a:schemeClr val="bg1"/>
              </a:solidFill>
              <a:effectLst/>
              <a:latin typeface="나눔스퀘어"/>
              <a:ea typeface="나눔스퀘어"/>
              <a:cs typeface="Arial"/>
              <a:sym typeface="Arial"/>
            </a:endParaRPr>
          </a:p>
          <a:p>
            <a:pPr lvl="0"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공공자전거를 이용하는 이유는 </a:t>
            </a:r>
            <a:r>
              <a:rPr lang="ko-KR" altLang="en-US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건강과 체력증진</a:t>
            </a:r>
            <a:r>
              <a:rPr lang="ko-KR" altLang="en-US" kern="0">
                <a:solidFill>
                  <a:schemeClr val="bg1"/>
                </a:solidFill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en-US" altLang="ko-KR" kern="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&gt;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ko-KR" altLang="en-US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이동시간 절약 </a:t>
            </a:r>
            <a:r>
              <a:rPr lang="en-US" altLang="ko-KR" kern="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&gt;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ko-KR" altLang="en-US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교통비 절약 </a:t>
            </a:r>
            <a:r>
              <a:rPr lang="en-US" altLang="ko-KR" kern="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&gt;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ko-KR" altLang="en-US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목적지와의 접근성 편리</a:t>
            </a:r>
            <a:r>
              <a:rPr lang="ko-KR" altLang="en-US" kern="0">
                <a:solidFill>
                  <a:schemeClr val="bg1"/>
                </a:solidFill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순으로 높은 응답률을 보임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endParaRPr lang="en-US" altLang="ko-KR" sz="1800" kern="0">
              <a:solidFill>
                <a:schemeClr val="bg1"/>
              </a:solidFill>
              <a:effectLst/>
              <a:latin typeface="나눔스퀘어"/>
              <a:ea typeface="나눔스퀘어"/>
              <a:cs typeface="Arial"/>
              <a:sym typeface="Arial"/>
            </a:endParaRPr>
          </a:p>
          <a:p>
            <a:pPr marL="285750" lvl="0" indent="-285750" latinLnBrk="0">
              <a:lnSpc>
                <a:spcPct val="150000"/>
              </a:lnSpc>
              <a:spcAft>
                <a:spcPts val="800"/>
              </a:spcAft>
              <a:buFont typeface="Arial"/>
              <a:buChar char="•"/>
              <a:defRPr/>
            </a:pPr>
            <a:endParaRPr lang="en-US" altLang="ko-KR" sz="1800" kern="0">
              <a:solidFill>
                <a:schemeClr val="bg1"/>
              </a:solidFill>
              <a:effectLst/>
              <a:latin typeface="나눔스퀘어"/>
              <a:ea typeface="나눔스퀘어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4422" y="4511342"/>
            <a:ext cx="6257577" cy="2182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0">
              <a:lnSpc>
                <a:spcPct val="150000"/>
              </a:lnSpc>
              <a:spcAft>
                <a:spcPts val="800"/>
              </a:spcAft>
              <a:defRPr/>
            </a:pPr>
            <a:endParaRPr lang="en-US" altLang="ko-KR" kern="0">
              <a:solidFill>
                <a:schemeClr val="bg1"/>
              </a:solidFill>
              <a:latin typeface="나눔스퀘어"/>
              <a:ea typeface="나눔스퀘어"/>
              <a:cs typeface="Arial"/>
              <a:sym typeface="Arial"/>
            </a:endParaRPr>
          </a:p>
          <a:p>
            <a:pPr lvl="0" algn="just" latinLnBrk="0">
              <a:lnSpc>
                <a:spcPct val="150000"/>
              </a:lnSpc>
              <a:spcAft>
                <a:spcPts val="800"/>
              </a:spcAft>
              <a:defRPr/>
            </a:pPr>
            <a:endParaRPr lang="en-US" altLang="ko-KR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 lvl="0" algn="just" latinLnBrk="0">
              <a:lnSpc>
                <a:spcPct val="150000"/>
              </a:lnSpc>
              <a:spcAft>
                <a:spcPts val="800"/>
              </a:spcAft>
              <a:defRPr/>
            </a:pPr>
            <a:endParaRPr lang="en-US" altLang="ko-KR" kern="0">
              <a:solidFill>
                <a:schemeClr val="bg1"/>
              </a:solidFill>
              <a:latin typeface="나눔스퀘어"/>
              <a:ea typeface="나눔스퀘어"/>
              <a:cs typeface="Arial"/>
              <a:sym typeface="Arial"/>
            </a:endParaRPr>
          </a:p>
          <a:p>
            <a:pPr lvl="0" algn="r" latinLnBrk="0">
              <a:lnSpc>
                <a:spcPct val="150000"/>
              </a:lnSpc>
              <a:spcAft>
                <a:spcPts val="800"/>
              </a:spcAft>
              <a:defRPr/>
            </a:pPr>
            <a:endParaRPr lang="en-US" altLang="ko-KR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 lvl="0" algn="ctr"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en-US" altLang="ko-KR" sz="16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ko-KR" altLang="en-US" sz="16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                  출처</a:t>
            </a:r>
            <a:r>
              <a:rPr lang="en-US" altLang="ko-KR" sz="16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: 『</a:t>
            </a:r>
            <a:r>
              <a:rPr lang="ko-KR" altLang="en-US" sz="16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고양시 공공자전거 정책방향 수립을 위한 연구</a:t>
            </a:r>
            <a:r>
              <a:rPr lang="en-US" altLang="ko-KR" sz="16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』  </a:t>
            </a:r>
            <a:r>
              <a:rPr lang="ko-KR" altLang="en-US" sz="16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논문</a:t>
            </a:r>
            <a:endParaRPr lang="ko-KR" altLang="en-US" sz="1600" kern="0">
              <a:solidFill>
                <a:schemeClr val="bg1"/>
              </a:solidFill>
              <a:latin typeface="나눔스퀘어"/>
              <a:ea typeface="나눔스퀘어"/>
              <a:cs typeface="Arial"/>
              <a:sym typeface="Arial"/>
            </a:endParaRPr>
          </a:p>
        </p:txBody>
      </p:sp>
      <p:sp>
        <p:nvSpPr>
          <p:cNvPr id="23" name="Google Shape;419;p40"/>
          <p:cNvSpPr txBox="1">
            <a:spLocks noGrp="1"/>
          </p:cNvSpPr>
          <p:nvPr/>
        </p:nvSpPr>
        <p:spPr>
          <a:xfrm>
            <a:off x="-1734430" y="358646"/>
            <a:ext cx="8369691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1-4.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고양시민들의 의견</a:t>
            </a:r>
            <a:endParaRPr lang="ko-KR" altLang="en-US" sz="2800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24" name="직사각형 8"/>
          <p:cNvSpPr/>
          <p:nvPr/>
        </p:nvSpPr>
        <p:spPr>
          <a:xfrm>
            <a:off x="503000" y="194139"/>
            <a:ext cx="4334726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L 도형 34"/>
          <p:cNvSpPr/>
          <p:nvPr/>
        </p:nvSpPr>
        <p:spPr>
          <a:xfrm rot="16200000">
            <a:off x="10486383" y="2078176"/>
            <a:ext cx="1477108" cy="1492741"/>
          </a:xfrm>
          <a:prstGeom prst="corner">
            <a:avLst>
              <a:gd name="adj1" fmla="val 29297"/>
              <a:gd name="adj2" fmla="val 23072"/>
            </a:avLst>
          </a:prstGeom>
          <a:solidFill>
            <a:srgbClr val="bb9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721" y="1699096"/>
            <a:ext cx="457291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kern="0">
                <a:solidFill>
                  <a:srgbClr val="663300"/>
                </a:solidFill>
                <a:latin typeface="Arial Black"/>
                <a:ea typeface="나눔스퀘어"/>
                <a:cs typeface="Arial"/>
              </a:rPr>
              <a:t>공공자전거 스테이션을 재배치할 때 고려할 </a:t>
            </a:r>
            <a:endParaRPr lang="ko-KR" altLang="en-US" sz="2800" kern="0">
              <a:solidFill>
                <a:srgbClr val="663300"/>
              </a:solidFill>
              <a:latin typeface="Arial Black"/>
              <a:ea typeface="나눔스퀘어"/>
              <a:cs typeface="Arial"/>
            </a:endParaRPr>
          </a:p>
          <a:p>
            <a:pPr lvl="0" algn="ctr">
              <a:defRPr/>
            </a:pPr>
            <a:endParaRPr lang="en-US" altLang="ko-KR" sz="1000" kern="0">
              <a:solidFill>
                <a:srgbClr val="663300"/>
              </a:solidFill>
              <a:latin typeface="Arial Black"/>
              <a:ea typeface="나눔스퀘어"/>
              <a:cs typeface="Arial"/>
            </a:endParaRPr>
          </a:p>
          <a:p>
            <a:pPr lvl="0" algn="ctr">
              <a:defRPr/>
            </a:pPr>
            <a:r>
              <a:rPr lang="en-US" altLang="ko-KR" sz="3600" kern="0">
                <a:solidFill>
                  <a:srgbClr val="663300"/>
                </a:solidFill>
                <a:latin typeface="Arial Black"/>
                <a:ea typeface="나눔스퀘어"/>
                <a:cs typeface="Arial"/>
              </a:rPr>
              <a:t>KEYWORDS</a:t>
            </a:r>
            <a:endParaRPr lang="ko-KR" altLang="en-US" sz="2800">
              <a:solidFill>
                <a:srgbClr val="663300"/>
              </a:solidFill>
              <a:latin typeface="Arial Black"/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5931676" y="196069"/>
            <a:ext cx="9219292" cy="2997734"/>
            <a:chOff x="8551267" y="-590458"/>
            <a:chExt cx="9219292" cy="2997734"/>
          </a:xfrm>
        </p:grpSpPr>
        <p:sp>
          <p:nvSpPr>
            <p:cNvPr id="30" name="TextBox 29"/>
            <p:cNvSpPr txBox="1"/>
            <p:nvPr/>
          </p:nvSpPr>
          <p:spPr>
            <a:xfrm>
              <a:off x="10123522" y="-380269"/>
              <a:ext cx="764703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400" kern="0">
                  <a:solidFill>
                    <a:schemeClr val="accent2">
                      <a:lumMod val="75000"/>
                    </a:schemeClr>
                  </a:solidFill>
                  <a:latin typeface="Arial Black"/>
                  <a:ea typeface="나눔스퀘어"/>
                  <a:cs typeface="Arial"/>
                </a:rPr>
                <a:t>‘</a:t>
              </a:r>
              <a:r>
                <a:rPr lang="en-US" altLang="ko-KR" sz="4400" kern="0">
                  <a:solidFill>
                    <a:schemeClr val="accent2">
                      <a:lumMod val="75000"/>
                    </a:schemeClr>
                  </a:solidFill>
                  <a:latin typeface="나눔스퀘어"/>
                  <a:ea typeface="나눔스퀘어"/>
                  <a:cs typeface="Arial"/>
                  <a:sym typeface="Arial"/>
                </a:rPr>
                <a:t> </a:t>
              </a:r>
              <a:r>
                <a:rPr lang="ko-KR" altLang="en-US" sz="2800" kern="0">
                  <a:solidFill>
                    <a:schemeClr val="accent2">
                      <a:lumMod val="75000"/>
                    </a:schemeClr>
                  </a:solidFill>
                  <a:effectLst/>
                  <a:highlight>
                    <a:srgbClr val="d6eed0"/>
                  </a:highlight>
                  <a:latin typeface="나눔스퀘어"/>
                  <a:ea typeface="나눔스퀘어"/>
                  <a:cs typeface="Arial"/>
                  <a:sym typeface="Arial"/>
                </a:rPr>
                <a:t>설치장소와의 근접성 </a:t>
              </a:r>
              <a:r>
                <a:rPr lang="en-US" altLang="ko-KR" sz="4400" kern="0">
                  <a:solidFill>
                    <a:schemeClr val="accent2">
                      <a:lumMod val="75000"/>
                    </a:schemeClr>
                  </a:solidFill>
                  <a:effectLst/>
                  <a:latin typeface="Arial Black"/>
                  <a:ea typeface="나눔스퀘어"/>
                  <a:cs typeface="Arial"/>
                </a:rPr>
                <a:t>’</a:t>
              </a:r>
              <a:endParaRPr lang="ko-KR" altLang="en-US" sz="3600">
                <a:solidFill>
                  <a:schemeClr val="accent2">
                    <a:lumMod val="75000"/>
                  </a:schemeClr>
                </a:solidFill>
                <a:latin typeface="Arial Black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51267" y="1637835"/>
              <a:ext cx="764703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400" kern="0">
                  <a:solidFill>
                    <a:schemeClr val="accent2">
                      <a:lumMod val="75000"/>
                    </a:schemeClr>
                  </a:solidFill>
                  <a:latin typeface="Arial Black"/>
                  <a:ea typeface="나눔스퀘어"/>
                  <a:cs typeface="Arial"/>
                </a:rPr>
                <a:t>‘</a:t>
              </a:r>
              <a:r>
                <a:rPr lang="en-US" altLang="ko-KR" sz="3600" kern="0">
                  <a:solidFill>
                    <a:schemeClr val="accent2">
                      <a:lumMod val="75000"/>
                    </a:schemeClr>
                  </a:solidFill>
                  <a:latin typeface="나눔스퀘어"/>
                  <a:ea typeface="나눔스퀘어"/>
                  <a:cs typeface="Arial"/>
                  <a:sym typeface="Arial"/>
                </a:rPr>
                <a:t> </a:t>
              </a:r>
              <a:r>
                <a:rPr lang="ko-KR" altLang="en-US" sz="2800" kern="0">
                  <a:solidFill>
                    <a:schemeClr val="accent2">
                      <a:lumMod val="75000"/>
                    </a:schemeClr>
                  </a:solidFill>
                  <a:effectLst/>
                  <a:highlight>
                    <a:srgbClr val="f5d7e0"/>
                  </a:highlight>
                  <a:latin typeface="나눔스퀘어"/>
                  <a:ea typeface="나눔스퀘어"/>
                  <a:cs typeface="Arial"/>
                  <a:sym typeface="Arial"/>
                </a:rPr>
                <a:t>공공자전거 통행 목적 </a:t>
              </a:r>
              <a:r>
                <a:rPr lang="en-US" altLang="ko-KR" sz="4400" kern="0">
                  <a:solidFill>
                    <a:schemeClr val="accent2">
                      <a:lumMod val="75000"/>
                    </a:schemeClr>
                  </a:solidFill>
                  <a:effectLst/>
                  <a:latin typeface="Arial Black"/>
                  <a:ea typeface="나눔스퀘어"/>
                  <a:cs typeface="Arial"/>
                </a:rPr>
                <a:t>’</a:t>
              </a:r>
              <a:endParaRPr lang="ko-KR" altLang="en-US" sz="3600">
                <a:solidFill>
                  <a:schemeClr val="accent2">
                    <a:lumMod val="75000"/>
                  </a:schemeClr>
                </a:solidFill>
                <a:latin typeface="Arial Black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20303" y="627885"/>
              <a:ext cx="764703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400" kern="0">
                  <a:solidFill>
                    <a:schemeClr val="accent2">
                      <a:lumMod val="75000"/>
                    </a:schemeClr>
                  </a:solidFill>
                  <a:latin typeface="Arial Black"/>
                  <a:ea typeface="나눔스퀘어"/>
                  <a:cs typeface="Arial"/>
                </a:rPr>
                <a:t>‘</a:t>
              </a:r>
              <a:r>
                <a:rPr lang="en-US" altLang="ko-KR" sz="3600" kern="0">
                  <a:solidFill>
                    <a:schemeClr val="accent2">
                      <a:lumMod val="75000"/>
                    </a:schemeClr>
                  </a:solidFill>
                  <a:latin typeface="나눔스퀘어"/>
                  <a:ea typeface="나눔스퀘어"/>
                  <a:cs typeface="Arial"/>
                  <a:sym typeface="Arial"/>
                </a:rPr>
                <a:t> </a:t>
              </a:r>
              <a:r>
                <a:rPr lang="ko-KR" altLang="en-US" sz="2800" kern="0">
                  <a:solidFill>
                    <a:schemeClr val="accent2">
                      <a:lumMod val="75000"/>
                    </a:schemeClr>
                  </a:solidFill>
                  <a:effectLst/>
                  <a:highlight>
                    <a:srgbClr val="fbefbd"/>
                  </a:highlight>
                  <a:latin typeface="나눔스퀘어"/>
                  <a:ea typeface="나눔스퀘어"/>
                  <a:cs typeface="Arial"/>
                  <a:sym typeface="Arial"/>
                </a:rPr>
                <a:t>공공자전거 사용 이유 </a:t>
              </a:r>
              <a:r>
                <a:rPr lang="en-US" altLang="ko-KR" sz="4400" kern="0">
                  <a:solidFill>
                    <a:schemeClr val="accent2">
                      <a:lumMod val="75000"/>
                    </a:schemeClr>
                  </a:solidFill>
                  <a:effectLst/>
                  <a:latin typeface="Arial Black"/>
                  <a:ea typeface="나눔스퀘어"/>
                  <a:cs typeface="Arial"/>
                </a:rPr>
                <a:t>’</a:t>
              </a:r>
              <a:endParaRPr lang="ko-KR" altLang="en-US" sz="3600">
                <a:solidFill>
                  <a:schemeClr val="accent2">
                    <a:lumMod val="75000"/>
                  </a:schemeClr>
                </a:solidFill>
                <a:latin typeface="Arial Black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884204" y="1417769"/>
              <a:ext cx="3229584" cy="401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584595" y="441932"/>
              <a:ext cx="3287949" cy="341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330382" y="-590458"/>
              <a:ext cx="3281465" cy="376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tretch>
            <a:fillRect/>
          </a:stretch>
        </p:blipFill>
        <p:spPr>
          <a:xfrm>
            <a:off x="2735" y="3859534"/>
            <a:ext cx="500265" cy="5002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tretch>
            <a:fillRect/>
          </a:stretch>
        </p:blipFill>
        <p:spPr>
          <a:xfrm>
            <a:off x="5998312" y="3858352"/>
            <a:ext cx="500265" cy="50026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 rot="0">
            <a:off x="6326870" y="4887437"/>
            <a:ext cx="6220155" cy="591280"/>
            <a:chOff x="8396918" y="6580934"/>
            <a:chExt cx="7046773" cy="538116"/>
          </a:xfrm>
        </p:grpSpPr>
        <p:sp>
          <p:nvSpPr>
            <p:cNvPr id="28" name="직사각형 27"/>
            <p:cNvSpPr/>
            <p:nvPr/>
          </p:nvSpPr>
          <p:spPr>
            <a:xfrm>
              <a:off x="8807560" y="6580934"/>
              <a:ext cx="6230626" cy="538116"/>
            </a:xfrm>
            <a:prstGeom prst="rect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96918" y="6597571"/>
              <a:ext cx="7046773" cy="467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>
              <a:defPPr>
                <a:defRPr lang="ko-KR"/>
              </a:defPPr>
              <a:lvl1pPr marR="0" lv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5">
                      <a:lumMod val="50000"/>
                    </a:schemeClr>
                  </a:solidFill>
                  <a:latin typeface="나눔스퀘어"/>
                  <a:ea typeface="나눔스퀘어"/>
                  <a:cs typeface="Arial"/>
                </a:defRPr>
              </a:lvl1pPr>
            </a:lstStyle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나눔스퀘어"/>
                  <a:ea typeface="나눔스퀘어"/>
                </a:rPr>
                <a:t>*</a:t>
              </a:r>
              <a:r>
                <a:rPr lang="ko-KR" altLang="en-US">
                  <a:solidFill>
                    <a:schemeClr val="bg1"/>
                  </a:solidFill>
                  <a:latin typeface="나눔스퀘어"/>
                  <a:ea typeface="나눔스퀘어"/>
                </a:rPr>
                <a:t>설</a:t>
              </a:r>
              <a:r>
                <a:rPr lang="ko-KR" altLang="en-US" sz="1400" kern="0">
                  <a:solidFill>
                    <a:schemeClr val="bg1"/>
                  </a:solidFill>
                  <a:effectLst/>
                  <a:latin typeface="나눔스퀘어"/>
                  <a:ea typeface="나눔스퀘어"/>
                  <a:cs typeface="Arial"/>
                  <a:sym typeface="Arial"/>
                </a:rPr>
                <a:t>문조사는 </a:t>
              </a:r>
              <a:r>
                <a:rPr lang="en-US" altLang="ko-KR" sz="1400" kern="0">
                  <a:solidFill>
                    <a:schemeClr val="bg1"/>
                  </a:solidFill>
                  <a:effectLst/>
                  <a:latin typeface="나눔스퀘어"/>
                  <a:ea typeface="나눔스퀘어"/>
                  <a:cs typeface="Arial"/>
                  <a:sym typeface="Arial"/>
                </a:rPr>
                <a:t>2019</a:t>
              </a:r>
              <a:r>
                <a:rPr lang="ko-KR" altLang="en-US" sz="1400" kern="0">
                  <a:solidFill>
                    <a:schemeClr val="bg1"/>
                  </a:solidFill>
                  <a:effectLst/>
                  <a:latin typeface="나눔스퀘어"/>
                  <a:ea typeface="나눔스퀘어"/>
                  <a:cs typeface="Arial"/>
                  <a:sym typeface="Arial"/>
                </a:rPr>
                <a:t>년 </a:t>
              </a:r>
              <a:r>
                <a:rPr lang="en-US" altLang="ko-KR" sz="1400" kern="0">
                  <a:solidFill>
                    <a:schemeClr val="bg1"/>
                  </a:solidFill>
                  <a:effectLst/>
                  <a:latin typeface="나눔스퀘어"/>
                  <a:ea typeface="나눔스퀘어"/>
                  <a:cs typeface="Arial"/>
                  <a:sym typeface="Arial"/>
                </a:rPr>
                <a:t>9</a:t>
              </a:r>
              <a:r>
                <a:rPr lang="ko-KR" altLang="en-US" sz="1400" kern="0">
                  <a:solidFill>
                    <a:schemeClr val="bg1"/>
                  </a:solidFill>
                  <a:effectLst/>
                  <a:latin typeface="나눔스퀘어"/>
                  <a:ea typeface="나눔스퀘어"/>
                  <a:cs typeface="Arial"/>
                  <a:sym typeface="Arial"/>
                </a:rPr>
                <a:t>월</a:t>
              </a:r>
              <a:r>
                <a:rPr lang="en-US" altLang="ko-KR" sz="1400" kern="0">
                  <a:solidFill>
                    <a:schemeClr val="bg1"/>
                  </a:solidFill>
                  <a:effectLst/>
                  <a:latin typeface="나눔스퀘어"/>
                  <a:ea typeface="나눔스퀘어"/>
                  <a:cs typeface="Arial"/>
                  <a:sym typeface="Arial"/>
                </a:rPr>
                <a:t>, </a:t>
              </a:r>
              <a:r>
                <a:rPr lang="ko-KR" altLang="en-US" sz="1400" kern="0">
                  <a:solidFill>
                    <a:schemeClr val="bg1"/>
                  </a:solidFill>
                  <a:effectLst/>
                  <a:latin typeface="나눔스퀘어"/>
                  <a:ea typeface="나눔스퀘어"/>
                  <a:cs typeface="Arial"/>
                  <a:sym typeface="Arial"/>
                </a:rPr>
                <a:t>고양시민 </a:t>
              </a:r>
              <a:r>
                <a:rPr lang="en-US" altLang="ko-KR" sz="1400" kern="0">
                  <a:solidFill>
                    <a:schemeClr val="bg1"/>
                  </a:solidFill>
                  <a:effectLst/>
                  <a:latin typeface="나눔스퀘어"/>
                  <a:ea typeface="나눔스퀘어"/>
                  <a:cs typeface="Arial"/>
                  <a:sym typeface="Arial"/>
                </a:rPr>
                <a:t>775,902</a:t>
              </a:r>
              <a:r>
                <a:rPr lang="ko-KR" altLang="en-US" sz="1400" kern="0">
                  <a:solidFill>
                    <a:schemeClr val="bg1"/>
                  </a:solidFill>
                  <a:effectLst/>
                  <a:latin typeface="나눔스퀘어"/>
                  <a:ea typeface="나눔스퀘어"/>
                  <a:cs typeface="Arial"/>
                  <a:sym typeface="Arial"/>
                </a:rPr>
                <a:t>명을 대상으로 실시 </a:t>
              </a:r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420772" y="3821306"/>
            <a:ext cx="5966452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공공자전거를 이용하는 주요 통행 목적으로 </a:t>
            </a:r>
            <a:r>
              <a:rPr lang="ko-KR" altLang="en-US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5d7e0"/>
                </a:highlight>
                <a:latin typeface="나눔스퀘어"/>
                <a:ea typeface="나눔스퀘어"/>
                <a:cs typeface="Arial"/>
                <a:sym typeface="Arial"/>
              </a:rPr>
              <a:t>스포츠 레저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가 가장 높은 응답률을 보이고 그 다음으로 </a:t>
            </a:r>
            <a:r>
              <a:rPr lang="ko-KR" altLang="en-US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5d7e0"/>
                </a:highlight>
                <a:latin typeface="나눔스퀘어"/>
                <a:ea typeface="나눔스퀘어"/>
                <a:cs typeface="Arial"/>
                <a:sym typeface="Arial"/>
              </a:rPr>
              <a:t>출퇴근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이 높음</a:t>
            </a:r>
            <a:endParaRPr lang="en-US" altLang="ko-KR" sz="1800" kern="0">
              <a:solidFill>
                <a:schemeClr val="bg1"/>
              </a:solidFill>
              <a:latin typeface="나눔스퀘어"/>
              <a:ea typeface="나눔스퀘어"/>
              <a:cs typeface="Arial"/>
              <a:sym typeface="Arial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tretch>
            <a:fillRect/>
          </a:stretch>
        </p:blipFill>
        <p:spPr>
          <a:xfrm>
            <a:off x="8430" y="5232795"/>
            <a:ext cx="500265" cy="500265"/>
          </a:xfrm>
          <a:prstGeom prst="rect">
            <a:avLst/>
          </a:prstGeom>
        </p:spPr>
      </p:pic>
      <p:sp>
        <p:nvSpPr>
          <p:cNvPr id="47" name="L 도형 46"/>
          <p:cNvSpPr/>
          <p:nvPr/>
        </p:nvSpPr>
        <p:spPr>
          <a:xfrm rot="5400000">
            <a:off x="5531536" y="58915"/>
            <a:ext cx="1170857" cy="1277108"/>
          </a:xfrm>
          <a:prstGeom prst="corner">
            <a:avLst>
              <a:gd name="adj1" fmla="val 34989"/>
              <a:gd name="adj2" fmla="val 32892"/>
            </a:avLst>
          </a:prstGeom>
          <a:solidFill>
            <a:srgbClr val="fbe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Google Shape;654;p48"/>
          <p:cNvSpPr/>
          <p:nvPr/>
        </p:nvSpPr>
        <p:spPr>
          <a:xfrm>
            <a:off x="4434549" y="2251845"/>
            <a:ext cx="388141" cy="513159"/>
          </a:xfrm>
          <a:prstGeom prst="chevron">
            <a:avLst>
              <a:gd name="adj" fmla="val 50000"/>
            </a:avLst>
          </a:prstGeom>
          <a:solidFill>
            <a:srgbClr val="b45a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654;p48"/>
          <p:cNvSpPr/>
          <p:nvPr/>
        </p:nvSpPr>
        <p:spPr>
          <a:xfrm>
            <a:off x="4833936" y="2251845"/>
            <a:ext cx="388141" cy="513159"/>
          </a:xfrm>
          <a:prstGeom prst="chevron">
            <a:avLst>
              <a:gd name="adj" fmla="val 50000"/>
            </a:avLst>
          </a:prstGeom>
          <a:solidFill>
            <a:srgbClr val="66330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1;p38"/>
          <p:cNvSpPr txBox="1"/>
          <p:nvPr/>
        </p:nvSpPr>
        <p:spPr>
          <a:xfrm>
            <a:off x="5068378" y="3013500"/>
            <a:ext cx="67866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4800" b="1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Part 2.</a:t>
            </a:r>
            <a:r>
              <a:rPr lang="en-US" sz="4800" b="1">
                <a:solidFill>
                  <a:schemeClr val="lt1"/>
                </a:solidFill>
                <a:latin typeface="나눔스퀘어 ExtraBold"/>
                <a:ea typeface="나눔스퀘어 ExtraBold"/>
              </a:rPr>
              <a:t> </a:t>
            </a:r>
            <a:endParaRPr lang="en-US" sz="4800" b="1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sz="360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고양시</a:t>
            </a:r>
            <a:r>
              <a:rPr lang="ko-KR" altLang="en-US" sz="360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 유동성 데이터 분석</a:t>
            </a:r>
            <a:endParaRPr lang="ko-KR" altLang="en-US" sz="360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" name="Google Shape;392;p38"/>
          <p:cNvSpPr txBox="1"/>
          <p:nvPr/>
        </p:nvSpPr>
        <p:spPr>
          <a:xfrm>
            <a:off x="5315368" y="4954380"/>
            <a:ext cx="6383400" cy="37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1.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  버스 데이터 기준 분석</a:t>
            </a:r>
            <a:endParaRPr lang="ko-KR" altLang="en-US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2.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  지하철 데이터 기준 분석</a:t>
            </a:r>
            <a:endParaRPr lang="ko-KR" altLang="en-US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grpSp>
        <p:nvGrpSpPr>
          <p:cNvPr id="4" name="Google Shape;393;p38"/>
          <p:cNvGrpSpPr/>
          <p:nvPr/>
        </p:nvGrpSpPr>
        <p:grpSpPr>
          <a:xfrm rot="0"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5" name="Google Shape;394;p38"/>
            <p:cNvGrpSpPr/>
            <p:nvPr/>
          </p:nvGrpSpPr>
          <p:grpSpPr>
            <a:xfrm rot="0"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6" name="Google Shape;395;p38"/>
              <p:cNvSpPr/>
              <p:nvPr/>
            </p:nvSpPr>
            <p:spPr>
              <a:xfrm>
                <a:off x="3762375" y="2990850"/>
                <a:ext cx="1143000" cy="108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  <p:sp>
            <p:nvSpPr>
              <p:cNvPr id="7" name="Google Shape;396;p38"/>
              <p:cNvSpPr/>
              <p:nvPr/>
            </p:nvSpPr>
            <p:spPr>
              <a:xfrm>
                <a:off x="3554663" y="2792663"/>
                <a:ext cx="636300" cy="636300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  <p:sp>
            <p:nvSpPr>
              <p:cNvPr id="8" name="Google Shape;397;p38"/>
              <p:cNvSpPr/>
              <p:nvPr/>
            </p:nvSpPr>
            <p:spPr>
              <a:xfrm rot="10800000">
                <a:off x="4457737" y="3638587"/>
                <a:ext cx="636300" cy="636300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</p:grpSp>
        <p:sp>
          <p:nvSpPr>
            <p:cNvPr id="9" name="Google Shape;398;p38"/>
            <p:cNvSpPr/>
            <p:nvPr/>
          </p:nvSpPr>
          <p:spPr>
            <a:xfrm rot="16200000" flipH="1">
              <a:off x="3912687" y="3138168"/>
              <a:ext cx="746795" cy="703302"/>
            </a:xfrm>
            <a:custGeom>
              <a:avLst/>
              <a:gdLst/>
              <a:rect l="l" t="t" r="r" b="b"/>
              <a:pathLst>
                <a:path w="2928608" h="2758049" extrusionOk="0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 도형 34"/>
          <p:cNvSpPr/>
          <p:nvPr/>
        </p:nvSpPr>
        <p:spPr>
          <a:xfrm rot="16200000">
            <a:off x="9892449" y="2573965"/>
            <a:ext cx="1717408" cy="2250028"/>
          </a:xfrm>
          <a:prstGeom prst="corner">
            <a:avLst>
              <a:gd name="adj1" fmla="val 47866"/>
              <a:gd name="adj2" fmla="val 33468"/>
            </a:avLst>
          </a:prstGeom>
          <a:solidFill>
            <a:srgbClr val="bb9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L 도형 36"/>
          <p:cNvSpPr/>
          <p:nvPr/>
        </p:nvSpPr>
        <p:spPr>
          <a:xfrm rot="5400000">
            <a:off x="6051242" y="-140344"/>
            <a:ext cx="1482429" cy="1763122"/>
          </a:xfrm>
          <a:prstGeom prst="corner">
            <a:avLst>
              <a:gd name="adj1" fmla="val 44436"/>
              <a:gd name="adj2" fmla="val 51534"/>
            </a:avLst>
          </a:prstGeom>
          <a:solidFill>
            <a:srgbClr val="fbe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0">
            <a:off x="0" y="1517085"/>
            <a:ext cx="12192000" cy="5355290"/>
            <a:chOff x="-155080" y="1517085"/>
            <a:chExt cx="12469983" cy="5355290"/>
          </a:xfrm>
        </p:grpSpPr>
        <p:sp>
          <p:nvSpPr>
            <p:cNvPr id="6" name="직사각형 52"/>
            <p:cNvSpPr/>
            <p:nvPr/>
          </p:nvSpPr>
          <p:spPr>
            <a:xfrm>
              <a:off x="-155080" y="4140423"/>
              <a:ext cx="12469983" cy="2731952"/>
            </a:xfrm>
            <a:prstGeom prst="rect">
              <a:avLst/>
            </a:prstGeom>
            <a:solidFill>
              <a:srgbClr val="79d155"/>
            </a:solidFill>
            <a:ln>
              <a:solidFill>
                <a:srgbClr val="79d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직사각형 52"/>
            <p:cNvSpPr/>
            <p:nvPr/>
          </p:nvSpPr>
          <p:spPr>
            <a:xfrm>
              <a:off x="-155080" y="1517085"/>
              <a:ext cx="5896878" cy="2625722"/>
            </a:xfrm>
            <a:prstGeom prst="rect">
              <a:avLst/>
            </a:prstGeom>
            <a:solidFill>
              <a:srgbClr val="79d155"/>
            </a:solidFill>
            <a:ln>
              <a:solidFill>
                <a:srgbClr val="79d1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" name="그림 7" descr="텍스트, 지도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271830" y="250802"/>
            <a:ext cx="5321760" cy="3763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212062" y="1617578"/>
            <a:ext cx="5361396" cy="1606810"/>
          </a:xfrm>
          <a:prstGeom prst="rect">
            <a:avLst/>
          </a:prstGeom>
          <a:solidFill>
            <a:schemeClr val="accent6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Google Shape;419;p40"/>
          <p:cNvSpPr txBox="1">
            <a:spLocks noGrp="1"/>
          </p:cNvSpPr>
          <p:nvPr/>
        </p:nvSpPr>
        <p:spPr>
          <a:xfrm>
            <a:off x="-1455315" y="362607"/>
            <a:ext cx="8369691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latin typeface="나눔스퀘어 ExtraBold"/>
                <a:ea typeface="나눔스퀘어 ExtraBold"/>
                <a:cs typeface="함초롬바탕"/>
              </a:rPr>
              <a:t>2-1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버스 데이터 기준 분석 </a:t>
            </a:r>
            <a:endParaRPr lang="ko-KR" altLang="en-US" sz="2800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10" name="직사각형 8"/>
          <p:cNvSpPr/>
          <p:nvPr/>
        </p:nvSpPr>
        <p:spPr>
          <a:xfrm>
            <a:off x="586426" y="234439"/>
            <a:ext cx="4534214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Google Shape;405;p39"/>
          <p:cNvSpPr txBox="1"/>
          <p:nvPr/>
        </p:nvSpPr>
        <p:spPr>
          <a:xfrm>
            <a:off x="235888" y="2331269"/>
            <a:ext cx="5347562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algn="ctr"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대중교통을 이용하는 유동인구와 공공자전거 이용간의 상관관계를 확인하고자 각각 버스와 지하철을 이용하는 유동인구 파악</a:t>
            </a:r>
            <a:endParaRPr lang="ko-KR" altLang="en-US" sz="1800" kern="0">
              <a:solidFill>
                <a:schemeClr val="bg1"/>
              </a:solidFill>
              <a:effectLst/>
              <a:latin typeface="나눔스퀘어"/>
              <a:ea typeface="나눔스퀘어"/>
              <a:cs typeface="Arial"/>
              <a:sym typeface="Arial"/>
            </a:endParaRPr>
          </a:p>
          <a:p>
            <a:pPr lvl="0" algn="ctr" latinLnBrk="0">
              <a:lnSpc>
                <a:spcPct val="150000"/>
              </a:lnSpc>
              <a:spcAft>
                <a:spcPts val="800"/>
              </a:spcAft>
              <a:defRPr/>
            </a:pPr>
            <a:endParaRPr lang="en-US" altLang="ko-KR" sz="1800" kern="0">
              <a:solidFill>
                <a:schemeClr val="bg1"/>
              </a:solidFill>
              <a:effectLst/>
              <a:latin typeface="나눔스퀘어"/>
              <a:ea typeface="나눔스퀘어"/>
              <a:cs typeface="Arial"/>
              <a:sym typeface="Arial"/>
            </a:endParaRPr>
          </a:p>
        </p:txBody>
      </p:sp>
      <p:sp>
        <p:nvSpPr>
          <p:cNvPr id="12" name="사각형: 둥근 모서리 11"/>
          <p:cNvSpPr/>
          <p:nvPr/>
        </p:nvSpPr>
        <p:spPr>
          <a:xfrm>
            <a:off x="195537" y="3404816"/>
            <a:ext cx="5387913" cy="633756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승하차 인원수가 많은 버스정류장 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상위 </a:t>
            </a: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100</a:t>
            </a:r>
            <a:endParaRPr lang="ko-KR" altLang="en-US" sz="1800"/>
          </a:p>
        </p:txBody>
      </p:sp>
      <p:sp>
        <p:nvSpPr>
          <p:cNvPr id="77" name="화살표: 오른쪽 76"/>
          <p:cNvSpPr/>
          <p:nvPr/>
        </p:nvSpPr>
        <p:spPr>
          <a:xfrm rot="5400000">
            <a:off x="2717883" y="3893831"/>
            <a:ext cx="377038" cy="681081"/>
          </a:xfrm>
          <a:prstGeom prst="rightArrow">
            <a:avLst>
              <a:gd name="adj1" fmla="val 64587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사각형: 둥근 모서리 78"/>
          <p:cNvSpPr/>
          <p:nvPr/>
        </p:nvSpPr>
        <p:spPr>
          <a:xfrm>
            <a:off x="197750" y="4539306"/>
            <a:ext cx="5479678" cy="1017683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상위 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100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위를 상행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·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하행방향 정류장으로 분류</a:t>
            </a:r>
            <a:endParaRPr lang="ko-KR" altLang="en-US" sz="1800" kern="0">
              <a:solidFill>
                <a:schemeClr val="bg1"/>
              </a:solidFill>
              <a:effectLst/>
              <a:latin typeface="나눔스퀘어"/>
              <a:ea typeface="나눔스퀘어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(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상행 </a:t>
            </a: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52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곳</a:t>
            </a: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하행 </a:t>
            </a: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30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곳</a:t>
            </a: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알 수 없음 </a:t>
            </a: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18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곳</a:t>
            </a: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)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  <a:cs typeface="Arial"/>
                <a:sym typeface="Arial"/>
              </a:rPr>
              <a:t> </a:t>
            </a:r>
            <a:endParaRPr lang="ko-KR" altLang="en-US" sz="1800"/>
          </a:p>
        </p:txBody>
      </p:sp>
      <p:sp>
        <p:nvSpPr>
          <p:cNvPr id="87" name="사각형: 둥근 모서리 86"/>
          <p:cNvSpPr/>
          <p:nvPr/>
        </p:nvSpPr>
        <p:spPr>
          <a:xfrm>
            <a:off x="232622" y="6027618"/>
            <a:ext cx="5444806" cy="681081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하행버스를 배제한 상위 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100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위권 버스정류장 시각화 </a:t>
            </a:r>
            <a:endParaRPr lang="ko-KR" altLang="en-US" sz="1800" kern="0">
              <a:solidFill>
                <a:schemeClr val="bg1"/>
              </a:solidFill>
              <a:latin typeface="나눔스퀘어"/>
              <a:ea typeface="나눔스퀘어"/>
              <a:cs typeface="Arial"/>
              <a:sym typeface="Arial"/>
            </a:endParaRPr>
          </a:p>
        </p:txBody>
      </p:sp>
      <p:sp>
        <p:nvSpPr>
          <p:cNvPr id="99" name="화살표: 오른쪽 98"/>
          <p:cNvSpPr/>
          <p:nvPr/>
        </p:nvSpPr>
        <p:spPr>
          <a:xfrm rot="5400000">
            <a:off x="2717883" y="5410376"/>
            <a:ext cx="377038" cy="681081"/>
          </a:xfrm>
          <a:prstGeom prst="rightArrow">
            <a:avLst>
              <a:gd name="adj1" fmla="val 64587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" name="화살표: 오른쪽 102"/>
          <p:cNvSpPr/>
          <p:nvPr/>
        </p:nvSpPr>
        <p:spPr>
          <a:xfrm rot="16200000">
            <a:off x="9985066" y="4768710"/>
            <a:ext cx="2126797" cy="681081"/>
          </a:xfrm>
          <a:prstGeom prst="rightArrow">
            <a:avLst>
              <a:gd name="adj1" fmla="val 64587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5704102" y="6142439"/>
            <a:ext cx="5558065" cy="464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1">
                <a:solidFill>
                  <a:schemeClr val="accent2">
                    <a:lumMod val="50000"/>
                  </a:schemeClr>
                </a:solidFill>
                <a:latin typeface="나눔스퀘어"/>
                <a:ea typeface="나눔스퀘어"/>
              </a:rPr>
              <a:t>좌표 시각화</a:t>
            </a:r>
            <a:endParaRPr lang="ko-KR" altLang="en-US" sz="1800" b="1">
              <a:solidFill>
                <a:schemeClr val="accent2">
                  <a:lumMod val="50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875178" y="4338026"/>
            <a:ext cx="4683033" cy="1606810"/>
          </a:xfrm>
          <a:prstGeom prst="rect">
            <a:avLst/>
          </a:prstGeom>
          <a:solidFill>
            <a:schemeClr val="accent6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8" name="Google Shape;405;p39"/>
          <p:cNvSpPr txBox="1"/>
          <p:nvPr/>
        </p:nvSpPr>
        <p:spPr>
          <a:xfrm>
            <a:off x="5789639" y="4794855"/>
            <a:ext cx="4854109" cy="58071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algn="ctr"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상행버스를 이용하는 유동인구가 더 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</a:rPr>
              <a:t>많으므로 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사람들이 같은 방향에 배치된 공공자전거 스테이션을 많이 이용할 것이라고 추측</a:t>
            </a:r>
            <a:endParaRPr lang="ko-KR" altLang="en-US" sz="1800" kern="0">
              <a:solidFill>
                <a:schemeClr val="bg1"/>
              </a:solidFill>
              <a:latin typeface="나눔스퀘어"/>
              <a:ea typeface="나눔스퀘어"/>
              <a:cs typeface="Arial"/>
              <a:sym typeface="Arial"/>
            </a:endParaRPr>
          </a:p>
        </p:txBody>
      </p:sp>
      <p:cxnSp>
        <p:nvCxnSpPr>
          <p:cNvPr id="110" name="직선 화살표 연결선 109"/>
          <p:cNvCxnSpPr/>
          <p:nvPr/>
        </p:nvCxnSpPr>
        <p:spPr>
          <a:xfrm>
            <a:off x="5540506" y="5124907"/>
            <a:ext cx="370390" cy="0"/>
          </a:xfrm>
          <a:prstGeom prst="straightConnector1">
            <a:avLst/>
          </a:prstGeom>
          <a:ln w="73025">
            <a:solidFill>
              <a:srgbClr val="5f8d4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9;p40"/>
          <p:cNvSpPr txBox="1">
            <a:spLocks noGrp="1"/>
          </p:cNvSpPr>
          <p:nvPr/>
        </p:nvSpPr>
        <p:spPr>
          <a:xfrm>
            <a:off x="1877834" y="207208"/>
            <a:ext cx="8164736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0"/>
              </a:spcBef>
              <a:buSzPct val="25000"/>
              <a:defRPr/>
            </a:pPr>
            <a:r>
              <a:rPr lang="en-US" altLang="ko-KR" sz="2800">
                <a:latin typeface="나눔스퀘어 ExtraBold"/>
                <a:ea typeface="나눔스퀘어 ExtraBold"/>
                <a:cs typeface="함초롬바탕"/>
              </a:rPr>
              <a:t>2-2.</a:t>
            </a:r>
            <a:r>
              <a:rPr lang="ko-KR" altLang="en-US" sz="2800">
                <a:latin typeface="나눔스퀘어 ExtraBold"/>
                <a:ea typeface="나눔스퀘어 ExtraBold"/>
                <a:cs typeface="함초롬바탕"/>
              </a:rPr>
              <a:t> 지하철 데이터 기준 분석</a:t>
            </a:r>
            <a:endParaRPr lang="ko-KR" altLang="en-US" sz="2800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9" name="Google Shape;479;p42"/>
          <p:cNvSpPr txBox="1"/>
          <p:nvPr/>
        </p:nvSpPr>
        <p:spPr>
          <a:xfrm>
            <a:off x="2232595" y="1777792"/>
            <a:ext cx="4344885" cy="3529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sz="1600" b="1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79;p42"/>
          <p:cNvSpPr txBox="1"/>
          <p:nvPr/>
        </p:nvSpPr>
        <p:spPr>
          <a:xfrm>
            <a:off x="8381913" y="1715613"/>
            <a:ext cx="4344885" cy="3529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endParaRPr lang="ko-KR" altLang="en-US" sz="1600" b="1">
              <a:solidFill>
                <a:schemeClr val="accent6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" name="Google Shape;654;p48"/>
          <p:cNvSpPr/>
          <p:nvPr/>
        </p:nvSpPr>
        <p:spPr>
          <a:xfrm>
            <a:off x="6496032" y="2583291"/>
            <a:ext cx="388141" cy="513159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54;p48"/>
          <p:cNvSpPr/>
          <p:nvPr/>
        </p:nvSpPr>
        <p:spPr>
          <a:xfrm>
            <a:off x="6518711" y="3919882"/>
            <a:ext cx="400199" cy="513159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54;p48"/>
          <p:cNvSpPr/>
          <p:nvPr/>
        </p:nvSpPr>
        <p:spPr>
          <a:xfrm>
            <a:off x="6530050" y="5317514"/>
            <a:ext cx="400199" cy="513159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651;p48"/>
          <p:cNvGrpSpPr/>
          <p:nvPr/>
        </p:nvGrpSpPr>
        <p:grpSpPr>
          <a:xfrm rot="0">
            <a:off x="432733" y="2156440"/>
            <a:ext cx="5411404" cy="1081714"/>
            <a:chOff x="6624849" y="1470908"/>
            <a:chExt cx="5375799" cy="1081714"/>
          </a:xfrm>
        </p:grpSpPr>
        <p:sp>
          <p:nvSpPr>
            <p:cNvPr id="17" name="Google Shape;652;p48"/>
            <p:cNvSpPr txBox="1"/>
            <p:nvPr/>
          </p:nvSpPr>
          <p:spPr>
            <a:xfrm>
              <a:off x="6624849" y="2090957"/>
              <a:ext cx="4896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53;p48"/>
            <p:cNvSpPr txBox="1"/>
            <p:nvPr/>
          </p:nvSpPr>
          <p:spPr>
            <a:xfrm>
              <a:off x="6890989" y="1470908"/>
              <a:ext cx="51096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함초롬바탕"/>
                </a:rPr>
                <a:t>① 지하철 역별 이용객 수 데이터에서 </a:t>
              </a:r>
              <a:r>
                <a:rPr lang="en-US" altLang="ko-KR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함초롬바탕"/>
                </a:rPr>
                <a:t>‘</a:t>
              </a:r>
              <a:r>
                <a:rPr lang="ko-KR" altLang="en-US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함초롬바탕"/>
                </a:rPr>
                <a:t>총승하차</a:t>
              </a:r>
              <a:r>
                <a:rPr lang="en-US" altLang="ko-KR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함초롬바탕"/>
                </a:rPr>
                <a:t>’</a:t>
              </a:r>
              <a:r>
                <a:rPr lang="ko-KR" altLang="en-US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함초롬바탕"/>
                </a:rPr>
                <a:t> 관련 데이터만 추출</a:t>
              </a:r>
              <a:r>
                <a:rPr lang="ko-KR" altLang="en-US" sz="13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함초롬바탕"/>
                </a:rPr>
                <a:t> </a:t>
              </a:r>
              <a:endParaRPr lang="ko-KR" altLang="en-US" sz="1300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endParaRPr>
            </a:p>
          </p:txBody>
        </p:sp>
      </p:grpSp>
      <p:sp>
        <p:nvSpPr>
          <p:cNvPr id="21" name="Google Shape;653;p48"/>
          <p:cNvSpPr txBox="1"/>
          <p:nvPr/>
        </p:nvSpPr>
        <p:spPr>
          <a:xfrm>
            <a:off x="654408" y="3889163"/>
            <a:ext cx="5748849" cy="33728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② 중복값 제거 후</a:t>
            </a:r>
            <a:r>
              <a:rPr lang="en-US" altLang="ko-KR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,</a:t>
            </a:r>
            <a:r>
              <a:rPr lang="ko-KR" altLang="en-US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 전철역 공간정보 데이터로 위도</a:t>
            </a:r>
            <a:r>
              <a:rPr lang="en-US" altLang="ko-KR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,</a:t>
            </a:r>
            <a:r>
              <a:rPr lang="ko-KR" altLang="en-US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 경도 데이터 입히기</a:t>
            </a:r>
            <a:endParaRPr lang="ko-KR" altLang="en-US" b="1">
              <a:solidFill>
                <a:srgbClr val="3f3f3f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24" name="Google Shape;653;p48"/>
          <p:cNvSpPr txBox="1"/>
          <p:nvPr/>
        </p:nvSpPr>
        <p:spPr>
          <a:xfrm>
            <a:off x="722309" y="5549491"/>
            <a:ext cx="5237893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③ </a:t>
            </a:r>
            <a:r>
              <a:rPr lang="en-US" altLang="ko-KR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‘</a:t>
            </a:r>
            <a:r>
              <a:rPr lang="ko-KR" altLang="en-US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모든 요일 합계</a:t>
            </a:r>
            <a:r>
              <a:rPr lang="en-US" altLang="ko-KR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’</a:t>
            </a:r>
            <a:r>
              <a:rPr lang="ko-KR" altLang="en-US" b="1">
                <a:solidFill>
                  <a:srgbClr val="3f3f3f"/>
                </a:solidFill>
                <a:latin typeface="나눔스퀘어 ExtraBold"/>
                <a:ea typeface="나눔스퀘어 ExtraBold"/>
                <a:cs typeface="함초롬바탕"/>
              </a:rPr>
              <a:t>를 기준으로 내림차순 정렬 후 상위 지하철 역 추출</a:t>
            </a:r>
            <a:r>
              <a:rPr lang="ko-KR" altLang="en-US" sz="1300">
                <a:solidFill>
                  <a:srgbClr val="3f3f3f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 sz="1300">
              <a:solidFill>
                <a:srgbClr val="3f3f3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790486" y="2054439"/>
          <a:ext cx="3343260" cy="4532625"/>
        </p:xfrm>
        <a:graphic>
          <a:graphicData uri="http://schemas.openxmlformats.org/drawingml/2006/table">
            <a:tbl>
              <a:tblPr firstRow="1" bandRow="1"/>
              <a:tblGrid>
                <a:gridCol w="1104178"/>
                <a:gridCol w="1119541"/>
                <a:gridCol w="1119541"/>
              </a:tblGrid>
              <a:tr h="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일련번호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역명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모든 요일 합계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1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화정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14,522,105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2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삼송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11,526,325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3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대화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10,008,025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4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원당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8,607,849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5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백석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8,533,226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6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주엽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7,234,466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7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정발산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6,843,625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8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일산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6,808,074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9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마두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6,222,179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26021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10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  <a:cs typeface="함초롬바탕"/>
                        </a:rPr>
                        <a:t>원흥</a:t>
                      </a:r>
                      <a:endParaRPr lang="ko-KR" altLang="en-US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  <a:cs typeface="함초롬바탕"/>
                        </a:rPr>
                        <a:t>5,757,420</a:t>
                      </a:r>
                      <a:endParaRPr lang="en-US" altLang="ko-KR" sz="1200">
                        <a:latin typeface="나눔스퀘어"/>
                        <a:ea typeface="나눔스퀘어"/>
                        <a:cs typeface="함초롬바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" name="Google Shape;406;p39"/>
          <p:cNvSpPr/>
          <p:nvPr/>
        </p:nvSpPr>
        <p:spPr>
          <a:xfrm>
            <a:off x="430673" y="1904652"/>
            <a:ext cx="5212200" cy="61500"/>
          </a:xfrm>
          <a:prstGeom prst="rect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406;p39"/>
          <p:cNvSpPr/>
          <p:nvPr/>
        </p:nvSpPr>
        <p:spPr>
          <a:xfrm>
            <a:off x="488948" y="6297049"/>
            <a:ext cx="52122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39568" y="1216334"/>
            <a:ext cx="901835" cy="31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>
                <a:latin typeface="나눔스퀘어 ExtraBold"/>
                <a:ea typeface="나눔스퀘어 ExtraBold"/>
                <a:cs typeface="함초롬바탕"/>
              </a:rPr>
              <a:t>도표 </a:t>
            </a:r>
            <a:r>
              <a:rPr lang="en-US" altLang="ko-KR" sz="1500" b="1">
                <a:latin typeface="나눔스퀘어 ExtraBold"/>
                <a:ea typeface="나눔스퀘어 ExtraBold"/>
                <a:cs typeface="함초롬바탕"/>
              </a:rPr>
              <a:t>1)</a:t>
            </a:r>
            <a:r>
              <a:rPr lang="ko-KR" altLang="en-US" sz="1500" b="1">
                <a:latin typeface="함초롬바탕"/>
                <a:ea typeface="함초롬바탕"/>
                <a:cs typeface="함초롬바탕"/>
              </a:rPr>
              <a:t> </a:t>
            </a:r>
            <a:endParaRPr lang="ko-KR" altLang="en-US" sz="1500" b="1"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8206" y="1427214"/>
            <a:ext cx="4670324" cy="363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b="1">
                <a:latin typeface="나눔스퀘어 ExtraBold"/>
                <a:ea typeface="나눔스퀘어 ExtraBold"/>
                <a:cs typeface="함초롬바탕"/>
              </a:rPr>
              <a:t>[</a:t>
            </a:r>
            <a:r>
              <a:rPr lang="ko-KR" altLang="en-US" sz="1800" b="1">
                <a:latin typeface="나눔스퀘어 ExtraBold"/>
                <a:ea typeface="나눔스퀘어 ExtraBold"/>
                <a:cs typeface="함초롬바탕"/>
              </a:rPr>
              <a:t>승하차 유동인구 상위 지하철역 분석 과정</a:t>
            </a:r>
            <a:r>
              <a:rPr lang="en-US" altLang="ko-KR" sz="1800" b="1">
                <a:latin typeface="나눔스퀘어 ExtraBold"/>
                <a:ea typeface="나눔스퀘어 ExtraBold"/>
                <a:cs typeface="함초롬바탕"/>
              </a:rPr>
              <a:t>]</a:t>
            </a:r>
            <a:endParaRPr lang="en-US" altLang="ko-KR" sz="1800" b="1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7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29330"/>
          <a:stretch>
            <a:fillRect/>
          </a:stretch>
        </p:blipFill>
        <p:spPr>
          <a:xfrm>
            <a:off x="1535166" y="2471788"/>
            <a:ext cx="2745923" cy="106478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224" y="4306220"/>
            <a:ext cx="4116927" cy="10115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61915" y="1566070"/>
            <a:ext cx="4670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b="1">
                <a:latin typeface="나눔스퀘어 ExtraBold"/>
                <a:ea typeface="나눔스퀘어 ExtraBold"/>
                <a:cs typeface="함초롬바탕"/>
              </a:rPr>
              <a:t>[</a:t>
            </a:r>
            <a:r>
              <a:rPr lang="ko-KR" altLang="en-US" sz="1800">
                <a:latin typeface="나눔스퀘어 ExtraBold"/>
                <a:ea typeface="나눔스퀘어 ExtraBold"/>
                <a:cs typeface="함초롬바탕"/>
              </a:rPr>
              <a:t>고양시 지하철 역 승하차 유동인구 상위 </a:t>
            </a:r>
            <a:r>
              <a:rPr lang="en-US" altLang="ko-KR" sz="1800">
                <a:latin typeface="나눔스퀘어 ExtraBold"/>
                <a:ea typeface="나눔스퀘어 ExtraBold"/>
                <a:cs typeface="함초롬바탕"/>
              </a:rPr>
              <a:t>10</a:t>
            </a:r>
            <a:r>
              <a:rPr lang="ko-KR" altLang="en-US" sz="1800">
                <a:latin typeface="나눔스퀘어 ExtraBold"/>
                <a:ea typeface="나눔스퀘어 ExtraBold"/>
                <a:cs typeface="함초롬바탕"/>
              </a:rPr>
              <a:t>개</a:t>
            </a:r>
            <a:r>
              <a:rPr lang="en-US" altLang="ko-KR" sz="1800" b="1">
                <a:latin typeface="나눔스퀘어 ExtraBold"/>
                <a:ea typeface="나눔스퀘어 ExtraBold"/>
                <a:cs typeface="함초롬바탕"/>
              </a:rPr>
              <a:t>]</a:t>
            </a:r>
            <a:endParaRPr lang="en-US" altLang="ko-KR" sz="1800" b="1">
              <a:latin typeface="나눔스퀘어 ExtraBold"/>
              <a:ea typeface="나눔스퀘어 ExtraBold"/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텍스트, 지도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18840" r="-1540" b="6040"/>
          <a:stretch>
            <a:fillRect/>
          </a:stretch>
        </p:blipFill>
        <p:spPr>
          <a:xfrm>
            <a:off x="1674322" y="1266455"/>
            <a:ext cx="8843356" cy="4642589"/>
          </a:xfrm>
          <a:prstGeom prst="rect">
            <a:avLst/>
          </a:prstGeom>
        </p:spPr>
      </p:pic>
      <p:sp>
        <p:nvSpPr>
          <p:cNvPr id="24" name="Google Shape;419;p40"/>
          <p:cNvSpPr txBox="1">
            <a:spLocks noGrp="1"/>
          </p:cNvSpPr>
          <p:nvPr/>
        </p:nvSpPr>
        <p:spPr>
          <a:xfrm>
            <a:off x="3786640" y="254638"/>
            <a:ext cx="6962174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SzPct val="25000"/>
              <a:defRPr/>
            </a:pPr>
            <a:r>
              <a:rPr lang="en-US" altLang="ko-KR" sz="2800">
                <a:latin typeface="나눔스퀘어 ExtraBold"/>
                <a:ea typeface="나눔스퀘어 ExtraBold"/>
                <a:cs typeface="함초롬바탕"/>
              </a:rPr>
              <a:t>2-2. </a:t>
            </a:r>
            <a:r>
              <a:rPr lang="ko-KR" altLang="en-US" sz="2800">
                <a:latin typeface="나눔스퀘어 ExtraBold"/>
                <a:ea typeface="나눔스퀘어 ExtraBold"/>
                <a:cs typeface="함초롬바탕"/>
              </a:rPr>
              <a:t>지하철</a:t>
            </a:r>
            <a:r>
              <a:rPr lang="en-US" sz="2800"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ko-KR" altLang="en-US" sz="2800">
                <a:latin typeface="나눔스퀘어 ExtraBold"/>
                <a:ea typeface="나눔스퀘어 ExtraBold"/>
                <a:cs typeface="함초롬바탕"/>
              </a:rPr>
              <a:t>데이터 기준 분석</a:t>
            </a:r>
            <a:endParaRPr lang="ko-KR" altLang="en-US" sz="2800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25" name="직사각형 52"/>
          <p:cNvSpPr/>
          <p:nvPr/>
        </p:nvSpPr>
        <p:spPr>
          <a:xfrm>
            <a:off x="-10511" y="5880665"/>
            <a:ext cx="12192000" cy="977334"/>
          </a:xfrm>
          <a:prstGeom prst="rect">
            <a:avLst/>
          </a:prstGeom>
          <a:solidFill>
            <a:srgbClr val="79d155"/>
          </a:solidFill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88933" y="1230301"/>
            <a:ext cx="581994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>
                <a:latin typeface="나눔스퀘어 ExtraBold"/>
                <a:ea typeface="나눔스퀘어 ExtraBold"/>
                <a:cs typeface="함초롬바탕"/>
              </a:rPr>
              <a:t>지도 시각화</a:t>
            </a:r>
            <a:endParaRPr lang="ko-KR" altLang="en-US" sz="1500" b="1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43186" y="6137223"/>
            <a:ext cx="9305628" cy="375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900" b="1">
              <a:solidFill>
                <a:schemeClr val="lt1"/>
              </a:solidFill>
              <a:latin typeface="나눔스퀘어"/>
              <a:ea typeface="나눔스퀘어"/>
              <a:cs typeface="함초롬바탕"/>
            </a:endParaRPr>
          </a:p>
        </p:txBody>
      </p:sp>
      <p:sp>
        <p:nvSpPr>
          <p:cNvPr id="2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41222" y="6144758"/>
            <a:ext cx="9309556" cy="358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>
                <a:solidFill>
                  <a:schemeClr val="lt1"/>
                </a:solidFill>
                <a:latin typeface="나눔스퀘어 ExtraBold"/>
                <a:ea typeface="나눔스퀘어 ExtraBold"/>
              </a:rPr>
              <a:t>지도 시각화를 통해 승하차 유동인구 상위 지하철 역들이 고양시 내 어느 지역에 분포해 있는지 확인</a:t>
            </a:r>
            <a:endParaRPr lang="ko-KR" altLang="en-US" sz="18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593" y="1525098"/>
            <a:ext cx="4670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b="1">
                <a:latin typeface="나눔스퀘어 ExtraBold"/>
                <a:ea typeface="나눔스퀘어 ExtraBold"/>
                <a:cs typeface="함초롬바탕"/>
              </a:rPr>
              <a:t>[</a:t>
            </a:r>
            <a:r>
              <a:rPr lang="ko-KR" altLang="en-US" sz="1800">
                <a:latin typeface="나눔스퀘어 ExtraBold"/>
                <a:ea typeface="나눔스퀘어 ExtraBold"/>
                <a:cs typeface="함초롬바탕"/>
              </a:rPr>
              <a:t>지하철</a:t>
            </a:r>
            <a:r>
              <a:rPr lang="en-US" altLang="ko-KR" sz="1800"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ko-KR" altLang="en-US" sz="1800">
                <a:latin typeface="나눔스퀘어 ExtraBold"/>
                <a:ea typeface="나눔스퀘어 ExtraBold"/>
                <a:cs typeface="함초롬바탕"/>
              </a:rPr>
              <a:t>역별</a:t>
            </a:r>
            <a:r>
              <a:rPr lang="en-US" altLang="ko-KR" sz="1800">
                <a:latin typeface="나눔스퀘어 ExtraBold"/>
                <a:ea typeface="나눔스퀘어 ExtraBold"/>
                <a:cs typeface="함초롬바탕"/>
              </a:rPr>
              <a:t> 최다빈도 승하차 유동인구</a:t>
            </a:r>
            <a:r>
              <a:rPr lang="en-US" altLang="ko-KR" sz="1800" b="1">
                <a:latin typeface="나눔스퀘어 ExtraBold"/>
                <a:ea typeface="나눔스퀘어 ExtraBold"/>
                <a:cs typeface="함초롬바탕"/>
              </a:rPr>
              <a:t>]</a:t>
            </a:r>
            <a:endParaRPr lang="en-US" altLang="ko-KR" sz="1800" b="1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6870" y="4905718"/>
            <a:ext cx="6220155" cy="51411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defPPr>
              <a:defRPr lang="ko-KR"/>
            </a:defPPr>
            <a:lvl1pPr marR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나눔스퀘어"/>
                <a:ea typeface="나눔스퀘어"/>
              </a:rPr>
              <a:t>*</a:t>
            </a:r>
            <a:r>
              <a:rPr lang="ko-KR" altLang="en-US">
                <a:solidFill>
                  <a:schemeClr val="bg1"/>
                </a:solidFill>
                <a:latin typeface="나눔스퀘어"/>
                <a:ea typeface="나눔스퀘어"/>
              </a:rPr>
              <a:t>설</a:t>
            </a:r>
            <a:r>
              <a:rPr lang="ko-KR" altLang="en-US" sz="14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문조사는 </a:t>
            </a:r>
            <a:r>
              <a:rPr lang="en-US" altLang="ko-KR" sz="14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2019</a:t>
            </a:r>
            <a:r>
              <a:rPr lang="ko-KR" altLang="en-US" sz="14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년 </a:t>
            </a:r>
            <a:r>
              <a:rPr lang="en-US" altLang="ko-KR" sz="14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9</a:t>
            </a:r>
            <a:r>
              <a:rPr lang="ko-KR" altLang="en-US" sz="14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월</a:t>
            </a:r>
            <a:r>
              <a:rPr lang="en-US" altLang="ko-KR" sz="14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en-US" sz="14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고양시민 </a:t>
            </a:r>
            <a:r>
              <a:rPr lang="en-US" altLang="ko-KR" sz="14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775,902</a:t>
            </a:r>
            <a:r>
              <a:rPr lang="ko-KR" altLang="en-US" sz="14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명을 대상으로 실시 </a:t>
            </a: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rot="0">
            <a:off x="-301685" y="4548633"/>
            <a:ext cx="5018084" cy="591280"/>
            <a:chOff x="8396918" y="6580934"/>
            <a:chExt cx="7046773" cy="538116"/>
          </a:xfrm>
        </p:grpSpPr>
        <p:sp>
          <p:nvSpPr>
            <p:cNvPr id="19" name="직사각형 18"/>
            <p:cNvSpPr/>
            <p:nvPr/>
          </p:nvSpPr>
          <p:spPr>
            <a:xfrm>
              <a:off x="8807560" y="6580934"/>
              <a:ext cx="6230626" cy="538116"/>
            </a:xfrm>
            <a:prstGeom prst="rect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6918" y="6597571"/>
              <a:ext cx="7046773" cy="467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>
              <a:defPPr>
                <a:defRPr lang="ko-KR"/>
              </a:defPPr>
              <a:lvl1pPr marR="0" lvl="0" indent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chemeClr val="accent5">
                      <a:lumMod val="50000"/>
                    </a:schemeClr>
                  </a:solidFill>
                  <a:latin typeface="나눔스퀘어"/>
                  <a:ea typeface="나눔스퀘어"/>
                  <a:cs typeface="Arial"/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나눔스퀘어"/>
                  <a:ea typeface="나눔스퀘어"/>
                </a:rPr>
                <a:t>*승하차 유동인구가 높을수록 심볼 컬러가 진하게 표시 됨</a:t>
              </a:r>
              <a:endParaRPr lang="ko-KR" altLang="en-US">
                <a:solidFill>
                  <a:schemeClr val="bg1"/>
                </a:solidFill>
                <a:latin typeface="나눔스퀘어"/>
                <a:ea typeface="나눔스퀘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0;p48"/>
          <p:cNvSpPr/>
          <p:nvPr/>
        </p:nvSpPr>
        <p:spPr>
          <a:xfrm>
            <a:off x="4230932" y="1819862"/>
            <a:ext cx="400199" cy="513159"/>
          </a:xfrm>
          <a:prstGeom prst="chevron">
            <a:avLst>
              <a:gd name="adj" fmla="val 50000"/>
            </a:avLst>
          </a:prstGeom>
          <a:solidFill>
            <a:srgbClr val="B2B2B2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3;p48"/>
          <p:cNvSpPr txBox="1"/>
          <p:nvPr/>
        </p:nvSpPr>
        <p:spPr>
          <a:xfrm>
            <a:off x="5117661" y="1957698"/>
            <a:ext cx="6171384" cy="50378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1.</a:t>
            </a: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버스</a:t>
            </a: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</a:t>
            </a: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지하철 역별 인구과밀집 지역 데이터로 특정 지역 인구 과밀집 확인</a:t>
            </a:r>
          </a:p>
        </p:txBody>
      </p:sp>
      <p:sp>
        <p:nvSpPr>
          <p:cNvPr id="6" name="Google Shape;654;p48"/>
          <p:cNvSpPr/>
          <p:nvPr/>
        </p:nvSpPr>
        <p:spPr>
          <a:xfrm>
            <a:off x="4230932" y="2915841"/>
            <a:ext cx="400199" cy="513159"/>
          </a:xfrm>
          <a:prstGeom prst="chevron">
            <a:avLst>
              <a:gd name="adj" fmla="val 50000"/>
            </a:avLst>
          </a:prstGeom>
          <a:solidFill>
            <a:srgbClr val="B2B2B2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57;p48"/>
          <p:cNvSpPr txBox="1"/>
          <p:nvPr/>
        </p:nvSpPr>
        <p:spPr>
          <a:xfrm>
            <a:off x="5184878" y="3004590"/>
            <a:ext cx="5845235" cy="42441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2.</a:t>
            </a: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해당 과밀집 지역에서 점심</a:t>
            </a: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</a:t>
            </a: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퇴근 시간에 공공 자전거 이용률 최다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    </a:t>
            </a: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(</a:t>
            </a: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주로 </a:t>
            </a: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200</a:t>
            </a: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번대 정류장</a:t>
            </a: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)</a:t>
            </a:r>
          </a:p>
        </p:txBody>
      </p:sp>
      <p:sp>
        <p:nvSpPr>
          <p:cNvPr id="10" name="Google Shape;658;p48"/>
          <p:cNvSpPr/>
          <p:nvPr/>
        </p:nvSpPr>
        <p:spPr>
          <a:xfrm>
            <a:off x="4230932" y="4035094"/>
            <a:ext cx="400199" cy="513159"/>
          </a:xfrm>
          <a:prstGeom prst="chevron">
            <a:avLst>
              <a:gd name="adj" fmla="val 50000"/>
            </a:avLst>
          </a:prstGeom>
          <a:solidFill>
            <a:srgbClr val="B2B2B2"/>
          </a:solidFill>
          <a:ln>
            <a:solidFill>
              <a:schemeClr val="lt1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61;p48"/>
          <p:cNvSpPr txBox="1"/>
          <p:nvPr/>
        </p:nvSpPr>
        <p:spPr>
          <a:xfrm>
            <a:off x="5158458" y="4140156"/>
            <a:ext cx="4928975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3.</a:t>
            </a: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 출근 및 새벽 시간대는 </a:t>
            </a: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300</a:t>
            </a: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번대 자전거 정류장 사용 증가</a:t>
            </a:r>
            <a:r>
              <a:rPr lang="ko-KR" altLang="en-US" sz="1500" b="1">
                <a:solidFill>
                  <a:srgbClr val="3F3F3F"/>
                </a:solidFill>
                <a:latin typeface="나눔스퀘어"/>
                <a:ea typeface="나눔스퀘어"/>
                <a:cs typeface="Arial"/>
                <a:sym typeface="Arial"/>
              </a:rPr>
              <a:t> </a:t>
            </a:r>
          </a:p>
        </p:txBody>
      </p:sp>
      <p:sp>
        <p:nvSpPr>
          <p:cNvPr id="14" name="Google Shape;662;p48"/>
          <p:cNvSpPr/>
          <p:nvPr/>
        </p:nvSpPr>
        <p:spPr>
          <a:xfrm>
            <a:off x="4230932" y="5177620"/>
            <a:ext cx="400199" cy="513159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665;p48"/>
          <p:cNvSpPr txBox="1"/>
          <p:nvPr/>
        </p:nvSpPr>
        <p:spPr>
          <a:xfrm>
            <a:off x="5196215" y="5247420"/>
            <a:ext cx="6388409" cy="4470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4.</a:t>
            </a:r>
            <a:r>
              <a:rPr lang="ko-KR" altLang="en-US" sz="15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 sz="1500" b="1">
                <a:solidFill>
                  <a:srgbClr val="EF4D4D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 sz="1500" b="1" u="sng">
                <a:solidFill>
                  <a:srgbClr val="D70909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주거 밀집지역 인근에서의 점심</a:t>
            </a:r>
            <a:r>
              <a:rPr lang="en-US" altLang="ko-KR" sz="1500" b="1" u="sng">
                <a:solidFill>
                  <a:srgbClr val="D70909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</a:t>
            </a:r>
            <a:r>
              <a:rPr lang="ko-KR" altLang="en-US" sz="1500" b="1" u="sng">
                <a:solidFill>
                  <a:srgbClr val="D70909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퇴근 </a:t>
            </a:r>
            <a:r>
              <a:rPr lang="en-US" altLang="ko-KR" sz="1500" b="1" u="sng">
                <a:solidFill>
                  <a:srgbClr val="D70909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/</a:t>
            </a:r>
            <a:r>
              <a:rPr lang="ko-KR" altLang="en-US" sz="1500" b="1" u="sng">
                <a:solidFill>
                  <a:srgbClr val="D70909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출근</a:t>
            </a:r>
            <a:r>
              <a:rPr lang="en-US" altLang="ko-KR" sz="1500" b="1" u="sng">
                <a:solidFill>
                  <a:srgbClr val="D70909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</a:t>
            </a:r>
            <a:r>
              <a:rPr lang="ko-KR" altLang="en-US" sz="1500" b="1" u="sng">
                <a:solidFill>
                  <a:srgbClr val="D70909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새벽 시간대 이용 정류장 차이 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D70909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     </a:t>
            </a:r>
            <a:r>
              <a:rPr lang="ko-KR" altLang="en-US" sz="1500" b="1" u="sng">
                <a:solidFill>
                  <a:srgbClr val="D70909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파악을 위해  주거 지역 인구 및 인구 밀도 데이터 분석 추가 진행</a:t>
            </a:r>
            <a:r>
              <a:rPr lang="ko-KR" altLang="en-US" sz="1300" b="1">
                <a:solidFill>
                  <a:schemeClr val="dk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</a:p>
        </p:txBody>
      </p:sp>
      <p:sp>
        <p:nvSpPr>
          <p:cNvPr id="18" name="Google Shape;419;p40"/>
          <p:cNvSpPr txBox="1">
            <a:spLocks noGrp="1"/>
          </p:cNvSpPr>
          <p:nvPr/>
        </p:nvSpPr>
        <p:spPr>
          <a:xfrm>
            <a:off x="2365150" y="207174"/>
            <a:ext cx="9117236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SzPct val="25000"/>
              <a:defRPr/>
            </a:pPr>
            <a:r>
              <a:rPr lang="en-US" altLang="ko-KR" sz="2800">
                <a:latin typeface="나눔스퀘어 ExtraBold"/>
                <a:ea typeface="나눔스퀘어 ExtraBold"/>
                <a:cs typeface="함초롬바탕"/>
              </a:rPr>
              <a:t>[</a:t>
            </a:r>
            <a:r>
              <a:rPr lang="ko-KR" altLang="en-US" sz="2800">
                <a:latin typeface="나눔스퀘어 ExtraBold"/>
                <a:ea typeface="나눔스퀘어 ExtraBold"/>
                <a:cs typeface="함초롬바탕"/>
              </a:rPr>
              <a:t>대중교통 승하차 유동인구 데이터 분석 결과</a:t>
            </a:r>
            <a:r>
              <a:rPr lang="en-US" altLang="ko-KR" sz="2800">
                <a:latin typeface="나눔스퀘어 ExtraBold"/>
                <a:ea typeface="나눔스퀘어 ExtraBold"/>
                <a:cs typeface="함초롬바탕"/>
              </a:rPr>
              <a:t>]</a:t>
            </a:r>
          </a:p>
        </p:txBody>
      </p:sp>
      <p:sp>
        <p:nvSpPr>
          <p:cNvPr id="1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6" name="그룹 333"/>
          <p:cNvGrpSpPr/>
          <p:nvPr/>
        </p:nvGrpSpPr>
        <p:grpSpPr>
          <a:xfrm>
            <a:off x="2371906" y="2980241"/>
            <a:ext cx="1096537" cy="1582687"/>
            <a:chOff x="3759200" y="4278313"/>
            <a:chExt cx="1158875" cy="1776412"/>
          </a:xfrm>
        </p:grpSpPr>
        <p:sp>
          <p:nvSpPr>
            <p:cNvPr id="37" name="Freeform 267"/>
            <p:cNvSpPr/>
            <p:nvPr/>
          </p:nvSpPr>
          <p:spPr>
            <a:xfrm>
              <a:off x="3759200" y="5257800"/>
              <a:ext cx="1158875" cy="796925"/>
            </a:xfrm>
            <a:custGeom>
              <a:avLst/>
              <a:gdLst>
                <a:gd name="T0" fmla="*/ 296 w 309"/>
                <a:gd name="T1" fmla="*/ 210 h 212"/>
                <a:gd name="T2" fmla="*/ 284 w 309"/>
                <a:gd name="T3" fmla="*/ 201 h 212"/>
                <a:gd name="T4" fmla="*/ 232 w 309"/>
                <a:gd name="T5" fmla="*/ 24 h 212"/>
                <a:gd name="T6" fmla="*/ 77 w 309"/>
                <a:gd name="T7" fmla="*/ 24 h 212"/>
                <a:gd name="T8" fmla="*/ 26 w 309"/>
                <a:gd name="T9" fmla="*/ 201 h 212"/>
                <a:gd name="T10" fmla="*/ 11 w 309"/>
                <a:gd name="T11" fmla="*/ 210 h 212"/>
                <a:gd name="T12" fmla="*/ 2 w 309"/>
                <a:gd name="T13" fmla="*/ 195 h 212"/>
                <a:gd name="T14" fmla="*/ 55 w 309"/>
                <a:gd name="T15" fmla="*/ 9 h 212"/>
                <a:gd name="T16" fmla="*/ 67 w 309"/>
                <a:gd name="T17" fmla="*/ 0 h 212"/>
                <a:gd name="T18" fmla="*/ 242 w 309"/>
                <a:gd name="T19" fmla="*/ 0 h 212"/>
                <a:gd name="T20" fmla="*/ 254 w 309"/>
                <a:gd name="T21" fmla="*/ 9 h 212"/>
                <a:gd name="T22" fmla="*/ 308 w 309"/>
                <a:gd name="T23" fmla="*/ 195 h 212"/>
                <a:gd name="T24" fmla="*/ 298 w 309"/>
                <a:gd name="T25" fmla="*/ 210 h 212"/>
                <a:gd name="T26" fmla="*/ 296 w 309"/>
                <a:gd name="T27" fmla="*/ 21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9" h="212">
                  <a:moveTo>
                    <a:pt x="296" y="210"/>
                  </a:moveTo>
                  <a:cubicBezTo>
                    <a:pt x="290" y="210"/>
                    <a:pt x="285" y="207"/>
                    <a:pt x="284" y="201"/>
                  </a:cubicBezTo>
                  <a:quadBezTo>
                    <a:pt x="232" y="24"/>
                    <a:pt x="232" y="24"/>
                  </a:quadBezTo>
                  <a:quadBezTo>
                    <a:pt x="77" y="24"/>
                    <a:pt x="77" y="24"/>
                  </a:quadBezTo>
                  <a:quadBezTo>
                    <a:pt x="26" y="201"/>
                    <a:pt x="26" y="201"/>
                  </a:quadBezTo>
                  <a:cubicBezTo>
                    <a:pt x="24" y="207"/>
                    <a:pt x="18" y="212"/>
                    <a:pt x="11" y="210"/>
                  </a:cubicBezTo>
                  <a:cubicBezTo>
                    <a:pt x="4" y="208"/>
                    <a:pt x="0" y="202"/>
                    <a:pt x="2" y="195"/>
                  </a:cubicBezTo>
                  <a:quadBezTo>
                    <a:pt x="55" y="9"/>
                    <a:pt x="55" y="9"/>
                  </a:quadBezTo>
                  <a:cubicBezTo>
                    <a:pt x="57" y="4"/>
                    <a:pt x="62" y="0"/>
                    <a:pt x="67" y="0"/>
                  </a:cubicBezTo>
                  <a:quadBezTo>
                    <a:pt x="242" y="0"/>
                    <a:pt x="242" y="0"/>
                  </a:quadBezTo>
                  <a:cubicBezTo>
                    <a:pt x="248" y="0"/>
                    <a:pt x="253" y="4"/>
                    <a:pt x="254" y="9"/>
                  </a:cubicBezTo>
                  <a:quadBezTo>
                    <a:pt x="308" y="195"/>
                    <a:pt x="308" y="195"/>
                  </a:quadBezTo>
                  <a:cubicBezTo>
                    <a:pt x="309" y="202"/>
                    <a:pt x="305" y="208"/>
                    <a:pt x="298" y="210"/>
                  </a:cubicBezTo>
                  <a:cubicBezTo>
                    <a:pt x="297" y="210"/>
                    <a:pt x="296" y="210"/>
                    <a:pt x="296" y="21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268"/>
            <p:cNvSpPr/>
            <p:nvPr/>
          </p:nvSpPr>
          <p:spPr>
            <a:xfrm>
              <a:off x="3819525" y="4278313"/>
              <a:ext cx="1042987" cy="1246188"/>
            </a:xfrm>
            <a:custGeom>
              <a:avLst/>
              <a:gdLst>
                <a:gd name="T0" fmla="*/ 278 w 278"/>
                <a:gd name="T1" fmla="*/ 306 h 332"/>
                <a:gd name="T2" fmla="*/ 278 w 278"/>
                <a:gd name="T3" fmla="*/ 65 h 332"/>
                <a:gd name="T4" fmla="*/ 201 w 278"/>
                <a:gd name="T5" fmla="*/ 0 h 332"/>
                <a:gd name="T6" fmla="*/ 76 w 278"/>
                <a:gd name="T7" fmla="*/ 0 h 332"/>
                <a:gd name="T8" fmla="*/ 0 w 278"/>
                <a:gd name="T9" fmla="*/ 65 h 332"/>
                <a:gd name="T10" fmla="*/ 0 w 278"/>
                <a:gd name="T11" fmla="*/ 306 h 332"/>
                <a:gd name="T12" fmla="*/ 25 w 278"/>
                <a:gd name="T13" fmla="*/ 332 h 332"/>
                <a:gd name="T14" fmla="*/ 25 w 278"/>
                <a:gd name="T15" fmla="*/ 332 h 332"/>
                <a:gd name="T16" fmla="*/ 252 w 278"/>
                <a:gd name="T17" fmla="*/ 332 h 332"/>
                <a:gd name="T18" fmla="*/ 278 w 278"/>
                <a:gd name="T19" fmla="*/ 30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332">
                  <a:moveTo>
                    <a:pt x="278" y="306"/>
                  </a:moveTo>
                  <a:quadBezTo>
                    <a:pt x="278" y="65"/>
                    <a:pt x="278" y="65"/>
                  </a:quadBezTo>
                  <a:cubicBezTo>
                    <a:pt x="278" y="23"/>
                    <a:pt x="244" y="0"/>
                    <a:pt x="201" y="0"/>
                  </a:cubicBezTo>
                  <a:quadBezTo>
                    <a:pt x="76" y="0"/>
                    <a:pt x="76" y="0"/>
                  </a:quadBezTo>
                  <a:cubicBezTo>
                    <a:pt x="34" y="0"/>
                    <a:pt x="0" y="23"/>
                    <a:pt x="0" y="65"/>
                  </a:cubicBezTo>
                  <a:quadBezTo>
                    <a:pt x="0" y="306"/>
                    <a:pt x="0" y="306"/>
                  </a:quadBezTo>
                  <a:cubicBezTo>
                    <a:pt x="0" y="320"/>
                    <a:pt x="11" y="332"/>
                    <a:pt x="25" y="332"/>
                  </a:cubicBezTo>
                  <a:quadBezTo>
                    <a:pt x="25" y="332"/>
                    <a:pt x="25" y="332"/>
                  </a:quadBezTo>
                  <a:quadBezTo>
                    <a:pt x="252" y="332"/>
                    <a:pt x="252" y="332"/>
                  </a:quadBezTo>
                  <a:cubicBezTo>
                    <a:pt x="266" y="332"/>
                    <a:pt x="278" y="320"/>
                    <a:pt x="278" y="306"/>
                  </a:cubicBezTo>
                  <a:close/>
                </a:path>
              </a:pathLst>
            </a:custGeom>
            <a:solidFill>
              <a:srgbClr val="CDB79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Rectangle 269"/>
            <p:cNvSpPr>
              <a:spLocks noChangeArrowheads="1"/>
            </p:cNvSpPr>
            <p:nvPr/>
          </p:nvSpPr>
          <p:spPr>
            <a:xfrm>
              <a:off x="4108450" y="4589463"/>
              <a:ext cx="465137" cy="935038"/>
            </a:xfrm>
            <a:prstGeom prst="rect">
              <a:avLst/>
            </a:prstGeom>
            <a:solidFill>
              <a:srgbClr val="97896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Rectangle 270"/>
            <p:cNvSpPr>
              <a:spLocks noChangeArrowheads="1"/>
            </p:cNvSpPr>
            <p:nvPr/>
          </p:nvSpPr>
          <p:spPr>
            <a:xfrm>
              <a:off x="3814763" y="4589463"/>
              <a:ext cx="222250" cy="461963"/>
            </a:xfrm>
            <a:prstGeom prst="rect">
              <a:avLst/>
            </a:pr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" name="Rectangle 271"/>
            <p:cNvSpPr>
              <a:spLocks noChangeArrowheads="1"/>
            </p:cNvSpPr>
            <p:nvPr/>
          </p:nvSpPr>
          <p:spPr>
            <a:xfrm>
              <a:off x="4171950" y="4641850"/>
              <a:ext cx="344487" cy="409575"/>
            </a:xfrm>
            <a:prstGeom prst="rect">
              <a:avLst/>
            </a:pr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2" name="Rectangle 272"/>
            <p:cNvSpPr>
              <a:spLocks noChangeArrowheads="1"/>
            </p:cNvSpPr>
            <p:nvPr/>
          </p:nvSpPr>
          <p:spPr>
            <a:xfrm>
              <a:off x="4645025" y="4589463"/>
              <a:ext cx="217487" cy="461963"/>
            </a:xfrm>
            <a:prstGeom prst="rect">
              <a:avLst/>
            </a:pr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3" name="Freeform 273"/>
            <p:cNvSpPr/>
            <p:nvPr/>
          </p:nvSpPr>
          <p:spPr>
            <a:xfrm>
              <a:off x="3875088" y="5273675"/>
              <a:ext cx="180975" cy="104775"/>
            </a:xfrm>
            <a:custGeom>
              <a:avLst/>
              <a:gdLst>
                <a:gd name="T0" fmla="*/ 48 w 48"/>
                <a:gd name="T1" fmla="*/ 14 h 28"/>
                <a:gd name="T2" fmla="*/ 34 w 48"/>
                <a:gd name="T3" fmla="*/ 28 h 28"/>
                <a:gd name="T4" fmla="*/ 13 w 48"/>
                <a:gd name="T5" fmla="*/ 28 h 28"/>
                <a:gd name="T6" fmla="*/ 0 w 48"/>
                <a:gd name="T7" fmla="*/ 14 h 28"/>
                <a:gd name="T8" fmla="*/ 13 w 48"/>
                <a:gd name="T9" fmla="*/ 0 h 28"/>
                <a:gd name="T10" fmla="*/ 34 w 48"/>
                <a:gd name="T11" fmla="*/ 0 h 28"/>
                <a:gd name="T12" fmla="*/ 48 w 48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8">
                  <a:moveTo>
                    <a:pt x="48" y="14"/>
                  </a:moveTo>
                  <a:cubicBezTo>
                    <a:pt x="48" y="22"/>
                    <a:pt x="42" y="28"/>
                    <a:pt x="34" y="28"/>
                  </a:cubicBezTo>
                  <a:quadBezTo>
                    <a:pt x="13" y="28"/>
                    <a:pt x="13" y="28"/>
                  </a:quad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quadBezTo>
                    <a:pt x="34" y="0"/>
                    <a:pt x="34" y="0"/>
                  </a:quadBezTo>
                  <a:cubicBezTo>
                    <a:pt x="42" y="0"/>
                    <a:pt x="48" y="6"/>
                    <a:pt x="4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Freeform 274"/>
            <p:cNvSpPr/>
            <p:nvPr/>
          </p:nvSpPr>
          <p:spPr>
            <a:xfrm>
              <a:off x="4637088" y="5273675"/>
              <a:ext cx="180975" cy="104775"/>
            </a:xfrm>
            <a:custGeom>
              <a:avLst/>
              <a:gdLst>
                <a:gd name="T0" fmla="*/ 48 w 48"/>
                <a:gd name="T1" fmla="*/ 14 h 28"/>
                <a:gd name="T2" fmla="*/ 34 w 48"/>
                <a:gd name="T3" fmla="*/ 28 h 28"/>
                <a:gd name="T4" fmla="*/ 14 w 48"/>
                <a:gd name="T5" fmla="*/ 28 h 28"/>
                <a:gd name="T6" fmla="*/ 0 w 48"/>
                <a:gd name="T7" fmla="*/ 14 h 28"/>
                <a:gd name="T8" fmla="*/ 14 w 48"/>
                <a:gd name="T9" fmla="*/ 0 h 28"/>
                <a:gd name="T10" fmla="*/ 34 w 48"/>
                <a:gd name="T11" fmla="*/ 0 h 28"/>
                <a:gd name="T12" fmla="*/ 48 w 48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8">
                  <a:moveTo>
                    <a:pt x="48" y="14"/>
                  </a:moveTo>
                  <a:cubicBezTo>
                    <a:pt x="48" y="22"/>
                    <a:pt x="42" y="28"/>
                    <a:pt x="34" y="28"/>
                  </a:cubicBezTo>
                  <a:quadBezTo>
                    <a:pt x="14" y="28"/>
                    <a:pt x="14" y="28"/>
                  </a:quad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quadBezTo>
                    <a:pt x="34" y="0"/>
                    <a:pt x="34" y="0"/>
                  </a:quadBezTo>
                  <a:cubicBezTo>
                    <a:pt x="42" y="0"/>
                    <a:pt x="48" y="6"/>
                    <a:pt x="4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45" name="그룹 336"/>
          <p:cNvGrpSpPr/>
          <p:nvPr/>
        </p:nvGrpSpPr>
        <p:grpSpPr>
          <a:xfrm>
            <a:off x="528023" y="1830158"/>
            <a:ext cx="1357669" cy="1448384"/>
            <a:chOff x="9302750" y="7348538"/>
            <a:chExt cx="1355725" cy="1355725"/>
          </a:xfrm>
        </p:grpSpPr>
        <p:sp>
          <p:nvSpPr>
            <p:cNvPr id="46" name="Freeform 165"/>
            <p:cNvSpPr/>
            <p:nvPr/>
          </p:nvSpPr>
          <p:spPr>
            <a:xfrm>
              <a:off x="9337675" y="7518400"/>
              <a:ext cx="1282700" cy="446088"/>
            </a:xfrm>
            <a:custGeom>
              <a:avLst/>
              <a:gdLst>
                <a:gd name="T0" fmla="*/ 334 w 342"/>
                <a:gd name="T1" fmla="*/ 111 h 119"/>
                <a:gd name="T2" fmla="*/ 334 w 342"/>
                <a:gd name="T3" fmla="*/ 103 h 119"/>
                <a:gd name="T4" fmla="*/ 16 w 342"/>
                <a:gd name="T5" fmla="*/ 103 h 119"/>
                <a:gd name="T6" fmla="*/ 16 w 342"/>
                <a:gd name="T7" fmla="*/ 16 h 119"/>
                <a:gd name="T8" fmla="*/ 326 w 342"/>
                <a:gd name="T9" fmla="*/ 16 h 119"/>
                <a:gd name="T10" fmla="*/ 326 w 342"/>
                <a:gd name="T11" fmla="*/ 111 h 119"/>
                <a:gd name="T12" fmla="*/ 334 w 342"/>
                <a:gd name="T13" fmla="*/ 111 h 119"/>
                <a:gd name="T14" fmla="*/ 334 w 342"/>
                <a:gd name="T15" fmla="*/ 103 h 119"/>
                <a:gd name="T16" fmla="*/ 334 w 342"/>
                <a:gd name="T17" fmla="*/ 111 h 119"/>
                <a:gd name="T18" fmla="*/ 342 w 342"/>
                <a:gd name="T19" fmla="*/ 111 h 119"/>
                <a:gd name="T20" fmla="*/ 342 w 342"/>
                <a:gd name="T21" fmla="*/ 8 h 119"/>
                <a:gd name="T22" fmla="*/ 339 w 342"/>
                <a:gd name="T23" fmla="*/ 2 h 119"/>
                <a:gd name="T24" fmla="*/ 334 w 342"/>
                <a:gd name="T25" fmla="*/ 0 h 119"/>
                <a:gd name="T26" fmla="*/ 8 w 342"/>
                <a:gd name="T27" fmla="*/ 0 h 119"/>
                <a:gd name="T28" fmla="*/ 2 w 342"/>
                <a:gd name="T29" fmla="*/ 2 h 119"/>
                <a:gd name="T30" fmla="*/ 0 w 342"/>
                <a:gd name="T31" fmla="*/ 8 h 119"/>
                <a:gd name="T32" fmla="*/ 0 w 342"/>
                <a:gd name="T33" fmla="*/ 111 h 119"/>
                <a:gd name="T34" fmla="*/ 2 w 342"/>
                <a:gd name="T35" fmla="*/ 117 h 119"/>
                <a:gd name="T36" fmla="*/ 8 w 342"/>
                <a:gd name="T37" fmla="*/ 119 h 119"/>
                <a:gd name="T38" fmla="*/ 334 w 342"/>
                <a:gd name="T39" fmla="*/ 119 h 119"/>
                <a:gd name="T40" fmla="*/ 339 w 342"/>
                <a:gd name="T41" fmla="*/ 117 h 119"/>
                <a:gd name="T42" fmla="*/ 342 w 342"/>
                <a:gd name="T43" fmla="*/ 111 h 119"/>
                <a:gd name="T44" fmla="*/ 334 w 342"/>
                <a:gd name="T45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2" h="119">
                  <a:moveTo>
                    <a:pt x="334" y="111"/>
                  </a:moveTo>
                  <a:quadBezTo>
                    <a:pt x="334" y="103"/>
                    <a:pt x="334" y="103"/>
                  </a:quadBezTo>
                  <a:quadBezTo>
                    <a:pt x="16" y="103"/>
                    <a:pt x="16" y="103"/>
                  </a:quadBezTo>
                  <a:quadBezTo>
                    <a:pt x="16" y="16"/>
                    <a:pt x="16" y="16"/>
                  </a:quadBezTo>
                  <a:quadBezTo>
                    <a:pt x="326" y="16"/>
                    <a:pt x="326" y="16"/>
                  </a:quadBezTo>
                  <a:quadBezTo>
                    <a:pt x="326" y="111"/>
                    <a:pt x="326" y="111"/>
                  </a:quadBezTo>
                  <a:quadBezTo>
                    <a:pt x="334" y="111"/>
                    <a:pt x="334" y="111"/>
                  </a:quadBezTo>
                  <a:quadBezTo>
                    <a:pt x="334" y="103"/>
                    <a:pt x="334" y="103"/>
                  </a:quadBezTo>
                  <a:quadBezTo>
                    <a:pt x="334" y="111"/>
                    <a:pt x="334" y="111"/>
                  </a:quadBezTo>
                  <a:quadBezTo>
                    <a:pt x="342" y="111"/>
                    <a:pt x="342" y="111"/>
                  </a:quadBezTo>
                  <a:quadBezTo>
                    <a:pt x="342" y="8"/>
                    <a:pt x="342" y="8"/>
                  </a:quadBezTo>
                  <a:cubicBezTo>
                    <a:pt x="342" y="6"/>
                    <a:pt x="341" y="4"/>
                    <a:pt x="339" y="2"/>
                  </a:cubicBezTo>
                  <a:cubicBezTo>
                    <a:pt x="338" y="1"/>
                    <a:pt x="336" y="0"/>
                    <a:pt x="334" y="0"/>
                  </a:cubicBezTo>
                  <a:quadBezTo>
                    <a:pt x="8" y="0"/>
                    <a:pt x="8" y="0"/>
                  </a:quadBez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quadBezTo>
                    <a:pt x="0" y="111"/>
                    <a:pt x="0" y="111"/>
                  </a:quadBezTo>
                  <a:cubicBezTo>
                    <a:pt x="0" y="113"/>
                    <a:pt x="1" y="115"/>
                    <a:pt x="2" y="117"/>
                  </a:cubicBezTo>
                  <a:cubicBezTo>
                    <a:pt x="4" y="118"/>
                    <a:pt x="6" y="119"/>
                    <a:pt x="8" y="119"/>
                  </a:cubicBezTo>
                  <a:quadBezTo>
                    <a:pt x="334" y="119"/>
                    <a:pt x="334" y="119"/>
                  </a:quadBezTo>
                  <a:cubicBezTo>
                    <a:pt x="336" y="119"/>
                    <a:pt x="338" y="118"/>
                    <a:pt x="339" y="117"/>
                  </a:cubicBezTo>
                  <a:cubicBezTo>
                    <a:pt x="341" y="115"/>
                    <a:pt x="342" y="113"/>
                    <a:pt x="342" y="111"/>
                  </a:cubicBezTo>
                  <a:quadBezTo>
                    <a:pt x="334" y="111"/>
                    <a:pt x="334" y="111"/>
                  </a:quad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Freeform 166"/>
            <p:cNvSpPr/>
            <p:nvPr/>
          </p:nvSpPr>
          <p:spPr>
            <a:xfrm>
              <a:off x="9434513" y="7348538"/>
              <a:ext cx="1096962" cy="754063"/>
            </a:xfrm>
            <a:custGeom>
              <a:avLst/>
              <a:gdLst>
                <a:gd name="T0" fmla="*/ 292 w 292"/>
                <a:gd name="T1" fmla="*/ 41 h 201"/>
                <a:gd name="T2" fmla="*/ 148 w 292"/>
                <a:gd name="T3" fmla="*/ 0 h 201"/>
                <a:gd name="T4" fmla="*/ 0 w 292"/>
                <a:gd name="T5" fmla="*/ 41 h 201"/>
                <a:gd name="T6" fmla="*/ 0 w 292"/>
                <a:gd name="T7" fmla="*/ 177 h 201"/>
                <a:gd name="T8" fmla="*/ 24 w 292"/>
                <a:gd name="T9" fmla="*/ 201 h 201"/>
                <a:gd name="T10" fmla="*/ 269 w 292"/>
                <a:gd name="T11" fmla="*/ 201 h 201"/>
                <a:gd name="T12" fmla="*/ 292 w 292"/>
                <a:gd name="T13" fmla="*/ 177 h 201"/>
                <a:gd name="T14" fmla="*/ 292 w 292"/>
                <a:gd name="T15" fmla="*/ 4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01">
                  <a:moveTo>
                    <a:pt x="292" y="41"/>
                  </a:moveTo>
                  <a:cubicBezTo>
                    <a:pt x="292" y="20"/>
                    <a:pt x="246" y="0"/>
                    <a:pt x="148" y="0"/>
                  </a:cubicBezTo>
                  <a:cubicBezTo>
                    <a:pt x="49" y="0"/>
                    <a:pt x="0" y="22"/>
                    <a:pt x="0" y="41"/>
                  </a:cubicBezTo>
                  <a:cubicBezTo>
                    <a:pt x="0" y="60"/>
                    <a:pt x="0" y="177"/>
                    <a:pt x="0" y="177"/>
                  </a:cubicBezTo>
                  <a:cubicBezTo>
                    <a:pt x="0" y="190"/>
                    <a:pt x="11" y="201"/>
                    <a:pt x="24" y="201"/>
                  </a:cubicBezTo>
                  <a:quadBezTo>
                    <a:pt x="269" y="201"/>
                    <a:pt x="269" y="201"/>
                  </a:quadBezTo>
                  <a:cubicBezTo>
                    <a:pt x="282" y="201"/>
                    <a:pt x="292" y="190"/>
                    <a:pt x="292" y="177"/>
                  </a:cubicBezTo>
                  <a:cubicBezTo>
                    <a:pt x="292" y="177"/>
                    <a:pt x="292" y="62"/>
                    <a:pt x="292" y="41"/>
                  </a:cubicBezTo>
                </a:path>
              </a:pathLst>
            </a:custGeom>
            <a:solidFill>
              <a:srgbClr val="CEAD1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Freeform 167"/>
            <p:cNvSpPr/>
            <p:nvPr/>
          </p:nvSpPr>
          <p:spPr>
            <a:xfrm>
              <a:off x="9550400" y="8399463"/>
              <a:ext cx="244475" cy="304800"/>
            </a:xfrm>
            <a:custGeom>
              <a:avLst/>
              <a:gdLst>
                <a:gd name="T0" fmla="*/ 65 w 65"/>
                <a:gd name="T1" fmla="*/ 57 h 81"/>
                <a:gd name="T2" fmla="*/ 36 w 65"/>
                <a:gd name="T3" fmla="*/ 81 h 81"/>
                <a:gd name="T4" fmla="*/ 29 w 65"/>
                <a:gd name="T5" fmla="*/ 81 h 81"/>
                <a:gd name="T6" fmla="*/ 0 w 65"/>
                <a:gd name="T7" fmla="*/ 57 h 81"/>
                <a:gd name="T8" fmla="*/ 0 w 65"/>
                <a:gd name="T9" fmla="*/ 24 h 81"/>
                <a:gd name="T10" fmla="*/ 29 w 65"/>
                <a:gd name="T11" fmla="*/ 0 h 81"/>
                <a:gd name="T12" fmla="*/ 36 w 65"/>
                <a:gd name="T13" fmla="*/ 0 h 81"/>
                <a:gd name="T14" fmla="*/ 65 w 65"/>
                <a:gd name="T15" fmla="*/ 24 h 81"/>
                <a:gd name="T16" fmla="*/ 65 w 65"/>
                <a:gd name="T17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81">
                  <a:moveTo>
                    <a:pt x="65" y="57"/>
                  </a:moveTo>
                  <a:cubicBezTo>
                    <a:pt x="65" y="70"/>
                    <a:pt x="52" y="81"/>
                    <a:pt x="36" y="81"/>
                  </a:cubicBezTo>
                  <a:quadBezTo>
                    <a:pt x="29" y="81"/>
                    <a:pt x="29" y="81"/>
                  </a:quadBezTo>
                  <a:cubicBezTo>
                    <a:pt x="13" y="81"/>
                    <a:pt x="0" y="70"/>
                    <a:pt x="0" y="57"/>
                  </a:cubicBezTo>
                  <a:quadBezTo>
                    <a:pt x="0" y="24"/>
                    <a:pt x="0" y="24"/>
                  </a:quadBezTo>
                  <a:cubicBezTo>
                    <a:pt x="0" y="11"/>
                    <a:pt x="13" y="0"/>
                    <a:pt x="29" y="0"/>
                  </a:cubicBezTo>
                  <a:quadBezTo>
                    <a:pt x="36" y="0"/>
                    <a:pt x="36" y="0"/>
                  </a:quadBezTo>
                  <a:cubicBezTo>
                    <a:pt x="52" y="0"/>
                    <a:pt x="65" y="11"/>
                    <a:pt x="65" y="24"/>
                  </a:cubicBezTo>
                  <a:lnTo>
                    <a:pt x="65" y="57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168"/>
            <p:cNvSpPr/>
            <p:nvPr/>
          </p:nvSpPr>
          <p:spPr>
            <a:xfrm>
              <a:off x="10204450" y="8399463"/>
              <a:ext cx="244475" cy="304800"/>
            </a:xfrm>
            <a:custGeom>
              <a:avLst/>
              <a:gdLst>
                <a:gd name="T0" fmla="*/ 65 w 65"/>
                <a:gd name="T1" fmla="*/ 57 h 81"/>
                <a:gd name="T2" fmla="*/ 35 w 65"/>
                <a:gd name="T3" fmla="*/ 81 h 81"/>
                <a:gd name="T4" fmla="*/ 29 w 65"/>
                <a:gd name="T5" fmla="*/ 81 h 81"/>
                <a:gd name="T6" fmla="*/ 0 w 65"/>
                <a:gd name="T7" fmla="*/ 57 h 81"/>
                <a:gd name="T8" fmla="*/ 0 w 65"/>
                <a:gd name="T9" fmla="*/ 24 h 81"/>
                <a:gd name="T10" fmla="*/ 29 w 65"/>
                <a:gd name="T11" fmla="*/ 0 h 81"/>
                <a:gd name="T12" fmla="*/ 35 w 65"/>
                <a:gd name="T13" fmla="*/ 0 h 81"/>
                <a:gd name="T14" fmla="*/ 65 w 65"/>
                <a:gd name="T15" fmla="*/ 24 h 81"/>
                <a:gd name="T16" fmla="*/ 65 w 65"/>
                <a:gd name="T17" fmla="*/ 5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81">
                  <a:moveTo>
                    <a:pt x="65" y="57"/>
                  </a:moveTo>
                  <a:cubicBezTo>
                    <a:pt x="65" y="70"/>
                    <a:pt x="51" y="81"/>
                    <a:pt x="35" y="81"/>
                  </a:cubicBezTo>
                  <a:quadBezTo>
                    <a:pt x="29" y="81"/>
                    <a:pt x="29" y="81"/>
                  </a:quadBezTo>
                  <a:cubicBezTo>
                    <a:pt x="13" y="81"/>
                    <a:pt x="0" y="70"/>
                    <a:pt x="0" y="57"/>
                  </a:cubicBezTo>
                  <a:quadBezTo>
                    <a:pt x="0" y="24"/>
                    <a:pt x="0" y="24"/>
                  </a:quadBezTo>
                  <a:cubicBezTo>
                    <a:pt x="0" y="11"/>
                    <a:pt x="13" y="0"/>
                    <a:pt x="29" y="0"/>
                  </a:cubicBezTo>
                  <a:quadBezTo>
                    <a:pt x="35" y="0"/>
                    <a:pt x="35" y="0"/>
                  </a:quadBezTo>
                  <a:cubicBezTo>
                    <a:pt x="51" y="0"/>
                    <a:pt x="65" y="11"/>
                    <a:pt x="65" y="24"/>
                  </a:cubicBezTo>
                  <a:lnTo>
                    <a:pt x="65" y="57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0" name="Freeform 169"/>
            <p:cNvSpPr/>
            <p:nvPr/>
          </p:nvSpPr>
          <p:spPr>
            <a:xfrm>
              <a:off x="10526713" y="7604125"/>
              <a:ext cx="131762" cy="274638"/>
            </a:xfrm>
            <a:custGeom>
              <a:avLst/>
              <a:gdLst>
                <a:gd name="T0" fmla="*/ 22 w 35"/>
                <a:gd name="T1" fmla="*/ 0 h 73"/>
                <a:gd name="T2" fmla="*/ 0 w 35"/>
                <a:gd name="T3" fmla="*/ 0 h 73"/>
                <a:gd name="T4" fmla="*/ 0 w 35"/>
                <a:gd name="T5" fmla="*/ 73 h 73"/>
                <a:gd name="T6" fmla="*/ 22 w 35"/>
                <a:gd name="T7" fmla="*/ 73 h 73"/>
                <a:gd name="T8" fmla="*/ 35 w 35"/>
                <a:gd name="T9" fmla="*/ 61 h 73"/>
                <a:gd name="T10" fmla="*/ 35 w 35"/>
                <a:gd name="T11" fmla="*/ 12 h 73"/>
                <a:gd name="T12" fmla="*/ 22 w 35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3">
                  <a:moveTo>
                    <a:pt x="22" y="0"/>
                  </a:moveTo>
                  <a:quadBezTo>
                    <a:pt x="0" y="0"/>
                    <a:pt x="0" y="0"/>
                  </a:quadBezTo>
                  <a:quadBezTo>
                    <a:pt x="0" y="73"/>
                    <a:pt x="0" y="73"/>
                  </a:quadBezTo>
                  <a:quadBezTo>
                    <a:pt x="22" y="73"/>
                    <a:pt x="22" y="73"/>
                  </a:quadBezTo>
                  <a:cubicBezTo>
                    <a:pt x="29" y="73"/>
                    <a:pt x="35" y="67"/>
                    <a:pt x="35" y="61"/>
                  </a:cubicBezTo>
                  <a:quadBezTo>
                    <a:pt x="35" y="12"/>
                    <a:pt x="35" y="12"/>
                  </a:quadBezTo>
                  <a:cubicBezTo>
                    <a:pt x="35" y="6"/>
                    <a:pt x="29" y="0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1" name="Freeform 170"/>
            <p:cNvSpPr/>
            <p:nvPr/>
          </p:nvSpPr>
          <p:spPr>
            <a:xfrm>
              <a:off x="9302750" y="7604125"/>
              <a:ext cx="131762" cy="269875"/>
            </a:xfrm>
            <a:custGeom>
              <a:avLst/>
              <a:gdLst>
                <a:gd name="T0" fmla="*/ 13 w 35"/>
                <a:gd name="T1" fmla="*/ 72 h 72"/>
                <a:gd name="T2" fmla="*/ 35 w 35"/>
                <a:gd name="T3" fmla="*/ 72 h 72"/>
                <a:gd name="T4" fmla="*/ 35 w 35"/>
                <a:gd name="T5" fmla="*/ 0 h 72"/>
                <a:gd name="T6" fmla="*/ 13 w 35"/>
                <a:gd name="T7" fmla="*/ 0 h 72"/>
                <a:gd name="T8" fmla="*/ 0 w 35"/>
                <a:gd name="T9" fmla="*/ 12 h 72"/>
                <a:gd name="T10" fmla="*/ 0 w 35"/>
                <a:gd name="T11" fmla="*/ 60 h 72"/>
                <a:gd name="T12" fmla="*/ 13 w 3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2">
                  <a:moveTo>
                    <a:pt x="13" y="72"/>
                  </a:moveTo>
                  <a:quadBezTo>
                    <a:pt x="35" y="72"/>
                    <a:pt x="35" y="72"/>
                  </a:quadBezTo>
                  <a:quadBezTo>
                    <a:pt x="35" y="0"/>
                    <a:pt x="35" y="0"/>
                  </a:quadBezTo>
                  <a:quadBezTo>
                    <a:pt x="13" y="0"/>
                    <a:pt x="13" y="0"/>
                  </a:quadBezTo>
                  <a:cubicBezTo>
                    <a:pt x="6" y="0"/>
                    <a:pt x="0" y="5"/>
                    <a:pt x="0" y="12"/>
                  </a:cubicBezTo>
                  <a:quadBezTo>
                    <a:pt x="0" y="60"/>
                    <a:pt x="0" y="60"/>
                  </a:quadBezTo>
                  <a:cubicBezTo>
                    <a:pt x="0" y="67"/>
                    <a:pt x="6" y="72"/>
                    <a:pt x="13" y="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Freeform 171"/>
            <p:cNvSpPr/>
            <p:nvPr/>
          </p:nvSpPr>
          <p:spPr>
            <a:xfrm>
              <a:off x="9502775" y="7634288"/>
              <a:ext cx="454025" cy="382588"/>
            </a:xfrm>
            <a:custGeom>
              <a:avLst/>
              <a:gdLst>
                <a:gd name="T0" fmla="*/ 0 w 121"/>
                <a:gd name="T1" fmla="*/ 100 h 102"/>
                <a:gd name="T2" fmla="*/ 0 w 121"/>
                <a:gd name="T3" fmla="*/ 10 h 102"/>
                <a:gd name="T4" fmla="*/ 10 w 121"/>
                <a:gd name="T5" fmla="*/ 0 h 102"/>
                <a:gd name="T6" fmla="*/ 111 w 121"/>
                <a:gd name="T7" fmla="*/ 0 h 102"/>
                <a:gd name="T8" fmla="*/ 121 w 121"/>
                <a:gd name="T9" fmla="*/ 10 h 102"/>
                <a:gd name="T10" fmla="*/ 121 w 121"/>
                <a:gd name="T11" fmla="*/ 102 h 102"/>
                <a:gd name="T12" fmla="*/ 0 w 121"/>
                <a:gd name="T13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2">
                  <a:moveTo>
                    <a:pt x="0" y="100"/>
                  </a:moveTo>
                  <a:quadBezTo>
                    <a:pt x="0" y="10"/>
                    <a:pt x="0" y="10"/>
                  </a:quadBezTo>
                  <a:cubicBezTo>
                    <a:pt x="0" y="5"/>
                    <a:pt x="5" y="0"/>
                    <a:pt x="10" y="0"/>
                  </a:cubicBezTo>
                  <a:quadBezTo>
                    <a:pt x="111" y="0"/>
                    <a:pt x="111" y="0"/>
                  </a:quadBezTo>
                  <a:cubicBezTo>
                    <a:pt x="117" y="0"/>
                    <a:pt x="121" y="5"/>
                    <a:pt x="121" y="10"/>
                  </a:cubicBezTo>
                  <a:quadBezTo>
                    <a:pt x="121" y="102"/>
                    <a:pt x="121" y="102"/>
                  </a:quadBezTo>
                  <a:quadBezTo>
                    <a:pt x="0" y="100"/>
                    <a:pt x="0" y="100"/>
                  </a:quadBezTo>
                </a:path>
              </a:pathLst>
            </a:custGeom>
            <a:solidFill>
              <a:srgbClr val="6CA3D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Freeform 172"/>
            <p:cNvSpPr/>
            <p:nvPr/>
          </p:nvSpPr>
          <p:spPr>
            <a:xfrm>
              <a:off x="10009188" y="7634288"/>
              <a:ext cx="450850" cy="382588"/>
            </a:xfrm>
            <a:custGeom>
              <a:avLst/>
              <a:gdLst>
                <a:gd name="T0" fmla="*/ 0 w 120"/>
                <a:gd name="T1" fmla="*/ 101 h 102"/>
                <a:gd name="T2" fmla="*/ 0 w 120"/>
                <a:gd name="T3" fmla="*/ 10 h 102"/>
                <a:gd name="T4" fmla="*/ 9 w 120"/>
                <a:gd name="T5" fmla="*/ 0 h 102"/>
                <a:gd name="T6" fmla="*/ 111 w 120"/>
                <a:gd name="T7" fmla="*/ 0 h 102"/>
                <a:gd name="T8" fmla="*/ 120 w 120"/>
                <a:gd name="T9" fmla="*/ 10 h 102"/>
                <a:gd name="T10" fmla="*/ 120 w 120"/>
                <a:gd name="T11" fmla="*/ 102 h 102"/>
                <a:gd name="T12" fmla="*/ 0 w 120"/>
                <a:gd name="T13" fmla="*/ 10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02">
                  <a:moveTo>
                    <a:pt x="0" y="101"/>
                  </a:moveTo>
                  <a:quadBezTo>
                    <a:pt x="0" y="10"/>
                    <a:pt x="0" y="10"/>
                  </a:quadBezTo>
                  <a:cubicBezTo>
                    <a:pt x="0" y="4"/>
                    <a:pt x="4" y="0"/>
                    <a:pt x="9" y="0"/>
                  </a:cubicBezTo>
                  <a:quadBezTo>
                    <a:pt x="111" y="0"/>
                    <a:pt x="111" y="0"/>
                  </a:quadBezTo>
                  <a:cubicBezTo>
                    <a:pt x="116" y="0"/>
                    <a:pt x="120" y="4"/>
                    <a:pt x="120" y="10"/>
                  </a:cubicBezTo>
                  <a:quadBezTo>
                    <a:pt x="120" y="102"/>
                    <a:pt x="120" y="102"/>
                  </a:quadBezTo>
                  <a:lnTo>
                    <a:pt x="0" y="101"/>
                  </a:lnTo>
                  <a:close/>
                </a:path>
              </a:pathLst>
            </a:custGeom>
            <a:solidFill>
              <a:srgbClr val="6CA3D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Rectangle 173"/>
            <p:cNvSpPr>
              <a:spLocks noChangeArrowheads="1"/>
            </p:cNvSpPr>
            <p:nvPr/>
          </p:nvSpPr>
          <p:spPr>
            <a:xfrm>
              <a:off x="10001250" y="7631113"/>
              <a:ext cx="465137" cy="393700"/>
            </a:xfrm>
            <a:prstGeom prst="rect">
              <a:avLst/>
            </a:prstGeom>
            <a:solidFill>
              <a:srgbClr val="6CA3D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Rectangle 174"/>
            <p:cNvSpPr>
              <a:spLocks noChangeArrowheads="1"/>
            </p:cNvSpPr>
            <p:nvPr/>
          </p:nvSpPr>
          <p:spPr>
            <a:xfrm>
              <a:off x="9494838" y="7631113"/>
              <a:ext cx="465137" cy="388938"/>
            </a:xfrm>
            <a:prstGeom prst="rect">
              <a:avLst/>
            </a:prstGeom>
            <a:solidFill>
              <a:srgbClr val="6CA3D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Rectangle 175"/>
            <p:cNvSpPr>
              <a:spLocks noChangeArrowheads="1"/>
            </p:cNvSpPr>
            <p:nvPr/>
          </p:nvSpPr>
          <p:spPr>
            <a:xfrm>
              <a:off x="9494838" y="7631113"/>
              <a:ext cx="465137" cy="3889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Freeform 176"/>
            <p:cNvSpPr/>
            <p:nvPr/>
          </p:nvSpPr>
          <p:spPr>
            <a:xfrm>
              <a:off x="9786938" y="7442200"/>
              <a:ext cx="409575" cy="142875"/>
            </a:xfrm>
            <a:custGeom>
              <a:avLst/>
              <a:gdLst>
                <a:gd name="T0" fmla="*/ 109 w 109"/>
                <a:gd name="T1" fmla="*/ 26 h 38"/>
                <a:gd name="T2" fmla="*/ 97 w 109"/>
                <a:gd name="T3" fmla="*/ 38 h 38"/>
                <a:gd name="T4" fmla="*/ 12 w 109"/>
                <a:gd name="T5" fmla="*/ 38 h 38"/>
                <a:gd name="T6" fmla="*/ 0 w 109"/>
                <a:gd name="T7" fmla="*/ 26 h 38"/>
                <a:gd name="T8" fmla="*/ 0 w 109"/>
                <a:gd name="T9" fmla="*/ 12 h 38"/>
                <a:gd name="T10" fmla="*/ 12 w 109"/>
                <a:gd name="T11" fmla="*/ 0 h 38"/>
                <a:gd name="T12" fmla="*/ 97 w 109"/>
                <a:gd name="T13" fmla="*/ 0 h 38"/>
                <a:gd name="T14" fmla="*/ 109 w 109"/>
                <a:gd name="T15" fmla="*/ 12 h 38"/>
                <a:gd name="T16" fmla="*/ 109 w 109"/>
                <a:gd name="T17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38">
                  <a:moveTo>
                    <a:pt x="109" y="26"/>
                  </a:moveTo>
                  <a:cubicBezTo>
                    <a:pt x="109" y="32"/>
                    <a:pt x="103" y="38"/>
                    <a:pt x="97" y="38"/>
                  </a:cubicBezTo>
                  <a:quadBezTo>
                    <a:pt x="12" y="38"/>
                    <a:pt x="12" y="38"/>
                  </a:quadBezTo>
                  <a:cubicBezTo>
                    <a:pt x="5" y="38"/>
                    <a:pt x="0" y="32"/>
                    <a:pt x="0" y="26"/>
                  </a:cubicBezTo>
                  <a:quadBezTo>
                    <a:pt x="0" y="12"/>
                    <a:pt x="0" y="12"/>
                  </a:quadBezTo>
                  <a:cubicBezTo>
                    <a:pt x="0" y="6"/>
                    <a:pt x="5" y="0"/>
                    <a:pt x="12" y="0"/>
                  </a:cubicBezTo>
                  <a:quadBezTo>
                    <a:pt x="97" y="0"/>
                    <a:pt x="97" y="0"/>
                  </a:quadBezTo>
                  <a:cubicBezTo>
                    <a:pt x="103" y="0"/>
                    <a:pt x="109" y="6"/>
                    <a:pt x="109" y="12"/>
                  </a:cubicBezTo>
                  <a:lnTo>
                    <a:pt x="109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8" name="Freeform 177"/>
            <p:cNvSpPr/>
            <p:nvPr/>
          </p:nvSpPr>
          <p:spPr>
            <a:xfrm>
              <a:off x="9520238" y="7634288"/>
              <a:ext cx="266700" cy="379413"/>
            </a:xfrm>
            <a:custGeom>
              <a:avLst/>
              <a:gdLst>
                <a:gd name="T0" fmla="*/ 27 w 71"/>
                <a:gd name="T1" fmla="*/ 0 h 101"/>
                <a:gd name="T2" fmla="*/ 5 w 71"/>
                <a:gd name="T3" fmla="*/ 0 h 101"/>
                <a:gd name="T4" fmla="*/ 0 w 71"/>
                <a:gd name="T5" fmla="*/ 2 h 101"/>
                <a:gd name="T6" fmla="*/ 43 w 71"/>
                <a:gd name="T7" fmla="*/ 101 h 101"/>
                <a:gd name="T8" fmla="*/ 71 w 71"/>
                <a:gd name="T9" fmla="*/ 101 h 101"/>
                <a:gd name="T10" fmla="*/ 27 w 71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1">
                  <a:moveTo>
                    <a:pt x="27" y="0"/>
                  </a:moveTo>
                  <a:quadBezTo>
                    <a:pt x="5" y="0"/>
                    <a:pt x="5" y="0"/>
                  </a:quadBezTo>
                  <a:cubicBezTo>
                    <a:pt x="3" y="0"/>
                    <a:pt x="1" y="1"/>
                    <a:pt x="0" y="2"/>
                  </a:cubicBezTo>
                  <a:quadBezTo>
                    <a:pt x="43" y="101"/>
                    <a:pt x="43" y="101"/>
                  </a:quadBezTo>
                  <a:quadBezTo>
                    <a:pt x="71" y="101"/>
                    <a:pt x="71" y="101"/>
                  </a:quadBezTo>
                  <a:quadBezTo>
                    <a:pt x="27" y="0"/>
                    <a:pt x="27" y="0"/>
                  </a:quadBezTo>
                </a:path>
              </a:pathLst>
            </a:custGeom>
            <a:solidFill>
              <a:srgbClr val="89B5E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Freeform 178"/>
            <p:cNvSpPr/>
            <p:nvPr/>
          </p:nvSpPr>
          <p:spPr>
            <a:xfrm>
              <a:off x="9690100" y="7634288"/>
              <a:ext cx="266700" cy="382588"/>
            </a:xfrm>
            <a:custGeom>
              <a:avLst/>
              <a:gdLst>
                <a:gd name="T0" fmla="*/ 64 w 168"/>
                <a:gd name="T1" fmla="*/ 0 h 241"/>
                <a:gd name="T2" fmla="*/ 0 w 168"/>
                <a:gd name="T3" fmla="*/ 0 h 241"/>
                <a:gd name="T4" fmla="*/ 104 w 168"/>
                <a:gd name="T5" fmla="*/ 239 h 241"/>
                <a:gd name="T6" fmla="*/ 168 w 168"/>
                <a:gd name="T7" fmla="*/ 241 h 241"/>
                <a:gd name="T8" fmla="*/ 168 w 168"/>
                <a:gd name="T9" fmla="*/ 239 h 241"/>
                <a:gd name="T10" fmla="*/ 64 w 168"/>
                <a:gd name="T1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241">
                  <a:moveTo>
                    <a:pt x="64" y="0"/>
                  </a:moveTo>
                  <a:lnTo>
                    <a:pt x="0" y="0"/>
                  </a:lnTo>
                  <a:lnTo>
                    <a:pt x="104" y="239"/>
                  </a:lnTo>
                  <a:lnTo>
                    <a:pt x="168" y="241"/>
                  </a:lnTo>
                  <a:lnTo>
                    <a:pt x="168" y="239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9B5E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0" name="Freeform 179"/>
            <p:cNvSpPr/>
            <p:nvPr/>
          </p:nvSpPr>
          <p:spPr>
            <a:xfrm>
              <a:off x="9690100" y="7634288"/>
              <a:ext cx="266700" cy="382588"/>
            </a:xfrm>
            <a:custGeom>
              <a:avLst/>
              <a:gdLst>
                <a:gd name="T0" fmla="*/ 64 w 168"/>
                <a:gd name="T1" fmla="*/ 0 h 241"/>
                <a:gd name="T2" fmla="*/ 0 w 168"/>
                <a:gd name="T3" fmla="*/ 0 h 241"/>
                <a:gd name="T4" fmla="*/ 104 w 168"/>
                <a:gd name="T5" fmla="*/ 239 h 241"/>
                <a:gd name="T6" fmla="*/ 168 w 168"/>
                <a:gd name="T7" fmla="*/ 241 h 241"/>
                <a:gd name="T8" fmla="*/ 168 w 168"/>
                <a:gd name="T9" fmla="*/ 239 h 241"/>
                <a:gd name="T10" fmla="*/ 64 w 168"/>
                <a:gd name="T1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241">
                  <a:moveTo>
                    <a:pt x="64" y="0"/>
                  </a:moveTo>
                  <a:lnTo>
                    <a:pt x="0" y="0"/>
                  </a:lnTo>
                  <a:lnTo>
                    <a:pt x="104" y="239"/>
                  </a:lnTo>
                  <a:lnTo>
                    <a:pt x="168" y="241"/>
                  </a:lnTo>
                  <a:lnTo>
                    <a:pt x="168" y="239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Freeform 180"/>
            <p:cNvSpPr/>
            <p:nvPr/>
          </p:nvSpPr>
          <p:spPr>
            <a:xfrm>
              <a:off x="9382125" y="8005763"/>
              <a:ext cx="1196975" cy="434975"/>
            </a:xfrm>
            <a:custGeom>
              <a:avLst/>
              <a:gdLst>
                <a:gd name="T0" fmla="*/ 319 w 319"/>
                <a:gd name="T1" fmla="*/ 91 h 116"/>
                <a:gd name="T2" fmla="*/ 295 w 319"/>
                <a:gd name="T3" fmla="*/ 116 h 116"/>
                <a:gd name="T4" fmla="*/ 23 w 319"/>
                <a:gd name="T5" fmla="*/ 116 h 116"/>
                <a:gd name="T6" fmla="*/ 0 w 319"/>
                <a:gd name="T7" fmla="*/ 91 h 116"/>
                <a:gd name="T8" fmla="*/ 0 w 319"/>
                <a:gd name="T9" fmla="*/ 25 h 116"/>
                <a:gd name="T10" fmla="*/ 23 w 319"/>
                <a:gd name="T11" fmla="*/ 0 h 116"/>
                <a:gd name="T12" fmla="*/ 295 w 319"/>
                <a:gd name="T13" fmla="*/ 0 h 116"/>
                <a:gd name="T14" fmla="*/ 319 w 319"/>
                <a:gd name="T15" fmla="*/ 25 h 116"/>
                <a:gd name="T16" fmla="*/ 319 w 319"/>
                <a:gd name="T17" fmla="*/ 9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116">
                  <a:moveTo>
                    <a:pt x="319" y="91"/>
                  </a:moveTo>
                  <a:cubicBezTo>
                    <a:pt x="319" y="105"/>
                    <a:pt x="308" y="116"/>
                    <a:pt x="295" y="116"/>
                  </a:cubicBezTo>
                  <a:quadBezTo>
                    <a:pt x="23" y="116"/>
                    <a:pt x="23" y="116"/>
                  </a:quadBezTo>
                  <a:cubicBezTo>
                    <a:pt x="10" y="116"/>
                    <a:pt x="0" y="105"/>
                    <a:pt x="0" y="91"/>
                  </a:cubicBezTo>
                  <a:quadBezTo>
                    <a:pt x="0" y="25"/>
                    <a:pt x="0" y="25"/>
                  </a:quadBezTo>
                  <a:cubicBezTo>
                    <a:pt x="0" y="11"/>
                    <a:pt x="10" y="0"/>
                    <a:pt x="23" y="0"/>
                  </a:cubicBezTo>
                  <a:quadBezTo>
                    <a:pt x="295" y="0"/>
                    <a:pt x="295" y="0"/>
                  </a:quadBezTo>
                  <a:cubicBezTo>
                    <a:pt x="308" y="0"/>
                    <a:pt x="319" y="11"/>
                    <a:pt x="319" y="25"/>
                  </a:cubicBezTo>
                  <a:lnTo>
                    <a:pt x="319" y="91"/>
                  </a:lnTo>
                  <a:close/>
                </a:path>
              </a:pathLst>
            </a:custGeom>
            <a:solidFill>
              <a:srgbClr val="E4BF2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Oval 181"/>
            <p:cNvSpPr>
              <a:spLocks noChangeArrowheads="1"/>
            </p:cNvSpPr>
            <p:nvPr/>
          </p:nvSpPr>
          <p:spPr>
            <a:xfrm>
              <a:off x="9442450" y="8061325"/>
              <a:ext cx="173037" cy="177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Oval 182"/>
            <p:cNvSpPr>
              <a:spLocks noChangeArrowheads="1"/>
            </p:cNvSpPr>
            <p:nvPr/>
          </p:nvSpPr>
          <p:spPr>
            <a:xfrm>
              <a:off x="10347325" y="8061325"/>
              <a:ext cx="176212" cy="177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4" name="Freeform 183"/>
            <p:cNvSpPr/>
            <p:nvPr/>
          </p:nvSpPr>
          <p:spPr>
            <a:xfrm>
              <a:off x="9756775" y="8102600"/>
              <a:ext cx="458787" cy="30163"/>
            </a:xfrm>
            <a:custGeom>
              <a:avLst/>
              <a:gdLst>
                <a:gd name="T0" fmla="*/ 4 w 122"/>
                <a:gd name="T1" fmla="*/ 8 h 8"/>
                <a:gd name="T2" fmla="*/ 4 w 122"/>
                <a:gd name="T3" fmla="*/ 8 h 8"/>
                <a:gd name="T4" fmla="*/ 4 w 122"/>
                <a:gd name="T5" fmla="*/ 8 h 8"/>
                <a:gd name="T6" fmla="*/ 4 w 122"/>
                <a:gd name="T7" fmla="*/ 8 h 8"/>
                <a:gd name="T8" fmla="*/ 118 w 122"/>
                <a:gd name="T9" fmla="*/ 8 h 8"/>
                <a:gd name="T10" fmla="*/ 118 w 122"/>
                <a:gd name="T11" fmla="*/ 8 h 8"/>
                <a:gd name="T12" fmla="*/ 118 w 122"/>
                <a:gd name="T13" fmla="*/ 8 h 8"/>
                <a:gd name="T14" fmla="*/ 118 w 122"/>
                <a:gd name="T15" fmla="*/ 8 h 8"/>
                <a:gd name="T16" fmla="*/ 122 w 122"/>
                <a:gd name="T17" fmla="*/ 4 h 8"/>
                <a:gd name="T18" fmla="*/ 118 w 122"/>
                <a:gd name="T19" fmla="*/ 0 h 8"/>
                <a:gd name="T20" fmla="*/ 118 w 122"/>
                <a:gd name="T21" fmla="*/ 0 h 8"/>
                <a:gd name="T22" fmla="*/ 118 w 122"/>
                <a:gd name="T23" fmla="*/ 0 h 8"/>
                <a:gd name="T24" fmla="*/ 118 w 122"/>
                <a:gd name="T25" fmla="*/ 0 h 8"/>
                <a:gd name="T26" fmla="*/ 4 w 122"/>
                <a:gd name="T27" fmla="*/ 0 h 8"/>
                <a:gd name="T28" fmla="*/ 4 w 122"/>
                <a:gd name="T29" fmla="*/ 0 h 8"/>
                <a:gd name="T30" fmla="*/ 4 w 122"/>
                <a:gd name="T31" fmla="*/ 0 h 8"/>
                <a:gd name="T32" fmla="*/ 4 w 122"/>
                <a:gd name="T33" fmla="*/ 0 h 8"/>
                <a:gd name="T34" fmla="*/ 0 w 122"/>
                <a:gd name="T35" fmla="*/ 4 h 8"/>
                <a:gd name="T36" fmla="*/ 4 w 122"/>
                <a:gd name="T3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8">
                  <a:moveTo>
                    <a:pt x="4" y="8"/>
                  </a:moveTo>
                  <a:quadBezTo>
                    <a:pt x="4" y="8"/>
                    <a:pt x="4" y="8"/>
                  </a:quadBezTo>
                  <a:quadBezTo>
                    <a:pt x="4" y="8"/>
                    <a:pt x="4" y="8"/>
                  </a:quadBezTo>
                  <a:quadBezTo>
                    <a:pt x="4" y="8"/>
                    <a:pt x="4" y="8"/>
                  </a:quadBezTo>
                  <a:quadBezTo>
                    <a:pt x="118" y="8"/>
                    <a:pt x="118" y="8"/>
                  </a:quadBezTo>
                  <a:quadBezTo>
                    <a:pt x="118" y="8"/>
                    <a:pt x="118" y="8"/>
                  </a:quadBezTo>
                  <a:quadBezTo>
                    <a:pt x="118" y="8"/>
                    <a:pt x="118" y="8"/>
                  </a:quadBezTo>
                  <a:quadBezTo>
                    <a:pt x="118" y="8"/>
                    <a:pt x="118" y="8"/>
                  </a:quadBezTo>
                  <a:cubicBezTo>
                    <a:pt x="121" y="8"/>
                    <a:pt x="122" y="6"/>
                    <a:pt x="122" y="4"/>
                  </a:cubicBezTo>
                  <a:cubicBezTo>
                    <a:pt x="122" y="2"/>
                    <a:pt x="121" y="0"/>
                    <a:pt x="118" y="0"/>
                  </a:cubicBezTo>
                  <a:quadBezTo>
                    <a:pt x="118" y="0"/>
                    <a:pt x="118" y="0"/>
                  </a:quadBezTo>
                  <a:quadBezTo>
                    <a:pt x="118" y="0"/>
                    <a:pt x="118" y="0"/>
                  </a:quadBezTo>
                  <a:quadBezTo>
                    <a:pt x="118" y="0"/>
                    <a:pt x="118" y="0"/>
                  </a:quadBezTo>
                  <a:quadBezTo>
                    <a:pt x="4" y="0"/>
                    <a:pt x="4" y="0"/>
                  </a:quadBezTo>
                  <a:quadBezTo>
                    <a:pt x="4" y="0"/>
                    <a:pt x="4" y="0"/>
                  </a:quadBezTo>
                  <a:quadBezTo>
                    <a:pt x="4" y="0"/>
                    <a:pt x="4" y="0"/>
                  </a:quadBezTo>
                  <a:quadBezTo>
                    <a:pt x="4" y="0"/>
                    <a:pt x="4" y="0"/>
                  </a:quad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5" name="Freeform 184"/>
            <p:cNvSpPr/>
            <p:nvPr/>
          </p:nvSpPr>
          <p:spPr>
            <a:xfrm>
              <a:off x="9756775" y="8242300"/>
              <a:ext cx="458787" cy="33338"/>
            </a:xfrm>
            <a:custGeom>
              <a:avLst/>
              <a:gdLst>
                <a:gd name="T0" fmla="*/ 118 w 122"/>
                <a:gd name="T1" fmla="*/ 0 h 9"/>
                <a:gd name="T2" fmla="*/ 118 w 122"/>
                <a:gd name="T3" fmla="*/ 0 h 9"/>
                <a:gd name="T4" fmla="*/ 4 w 122"/>
                <a:gd name="T5" fmla="*/ 0 h 9"/>
                <a:gd name="T6" fmla="*/ 0 w 122"/>
                <a:gd name="T7" fmla="*/ 4 h 9"/>
                <a:gd name="T8" fmla="*/ 4 w 122"/>
                <a:gd name="T9" fmla="*/ 9 h 9"/>
                <a:gd name="T10" fmla="*/ 4 w 122"/>
                <a:gd name="T11" fmla="*/ 9 h 9"/>
                <a:gd name="T12" fmla="*/ 118 w 122"/>
                <a:gd name="T13" fmla="*/ 9 h 9"/>
                <a:gd name="T14" fmla="*/ 122 w 122"/>
                <a:gd name="T15" fmla="*/ 4 h 9"/>
                <a:gd name="T16" fmla="*/ 118 w 122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9">
                  <a:moveTo>
                    <a:pt x="118" y="0"/>
                  </a:moveTo>
                  <a:cubicBezTo>
                    <a:pt x="119" y="0"/>
                    <a:pt x="118" y="0"/>
                    <a:pt x="118" y="0"/>
                  </a:cubicBezTo>
                  <a:quadBezTo>
                    <a:pt x="4" y="0"/>
                    <a:pt x="4" y="0"/>
                  </a:quad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9"/>
                  </a:cubicBezTo>
                  <a:quadBezTo>
                    <a:pt x="4" y="9"/>
                    <a:pt x="4" y="9"/>
                  </a:quadBezTo>
                  <a:quadBezTo>
                    <a:pt x="118" y="9"/>
                    <a:pt x="118" y="9"/>
                  </a:quadBezTo>
                  <a:cubicBezTo>
                    <a:pt x="120" y="9"/>
                    <a:pt x="122" y="7"/>
                    <a:pt x="122" y="4"/>
                  </a:cubicBezTo>
                  <a:cubicBezTo>
                    <a:pt x="122" y="2"/>
                    <a:pt x="121" y="0"/>
                    <a:pt x="118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6" name="Freeform 185"/>
            <p:cNvSpPr/>
            <p:nvPr/>
          </p:nvSpPr>
          <p:spPr>
            <a:xfrm>
              <a:off x="9756775" y="8193088"/>
              <a:ext cx="458787" cy="34925"/>
            </a:xfrm>
            <a:custGeom>
              <a:avLst/>
              <a:gdLst>
                <a:gd name="T0" fmla="*/ 118 w 122"/>
                <a:gd name="T1" fmla="*/ 1 h 9"/>
                <a:gd name="T2" fmla="*/ 118 w 122"/>
                <a:gd name="T3" fmla="*/ 0 h 9"/>
                <a:gd name="T4" fmla="*/ 4 w 122"/>
                <a:gd name="T5" fmla="*/ 0 h 9"/>
                <a:gd name="T6" fmla="*/ 0 w 122"/>
                <a:gd name="T7" fmla="*/ 5 h 9"/>
                <a:gd name="T8" fmla="*/ 4 w 122"/>
                <a:gd name="T9" fmla="*/ 9 h 9"/>
                <a:gd name="T10" fmla="*/ 4 w 122"/>
                <a:gd name="T11" fmla="*/ 9 h 9"/>
                <a:gd name="T12" fmla="*/ 118 w 122"/>
                <a:gd name="T13" fmla="*/ 9 h 9"/>
                <a:gd name="T14" fmla="*/ 122 w 122"/>
                <a:gd name="T15" fmla="*/ 5 h 9"/>
                <a:gd name="T16" fmla="*/ 118 w 122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9">
                  <a:moveTo>
                    <a:pt x="118" y="1"/>
                  </a:moveTo>
                  <a:cubicBezTo>
                    <a:pt x="119" y="1"/>
                    <a:pt x="118" y="0"/>
                    <a:pt x="118" y="0"/>
                  </a:cubicBezTo>
                  <a:quadBezTo>
                    <a:pt x="4" y="0"/>
                    <a:pt x="4" y="0"/>
                  </a:quad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quadBezTo>
                    <a:pt x="4" y="9"/>
                    <a:pt x="4" y="9"/>
                  </a:quadBezTo>
                  <a:quadBezTo>
                    <a:pt x="118" y="9"/>
                    <a:pt x="118" y="9"/>
                  </a:quadBezTo>
                  <a:cubicBezTo>
                    <a:pt x="120" y="9"/>
                    <a:pt x="122" y="7"/>
                    <a:pt x="122" y="5"/>
                  </a:cubicBezTo>
                  <a:cubicBezTo>
                    <a:pt x="122" y="3"/>
                    <a:pt x="121" y="1"/>
                    <a:pt x="118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7" name="Freeform 186"/>
            <p:cNvSpPr/>
            <p:nvPr/>
          </p:nvSpPr>
          <p:spPr>
            <a:xfrm>
              <a:off x="9756775" y="8286750"/>
              <a:ext cx="458787" cy="34925"/>
            </a:xfrm>
            <a:custGeom>
              <a:avLst/>
              <a:gdLst>
                <a:gd name="T0" fmla="*/ 118 w 122"/>
                <a:gd name="T1" fmla="*/ 0 h 9"/>
                <a:gd name="T2" fmla="*/ 118 w 122"/>
                <a:gd name="T3" fmla="*/ 0 h 9"/>
                <a:gd name="T4" fmla="*/ 118 w 122"/>
                <a:gd name="T5" fmla="*/ 0 h 9"/>
                <a:gd name="T6" fmla="*/ 118 w 122"/>
                <a:gd name="T7" fmla="*/ 0 h 9"/>
                <a:gd name="T8" fmla="*/ 4 w 122"/>
                <a:gd name="T9" fmla="*/ 0 h 9"/>
                <a:gd name="T10" fmla="*/ 4 w 122"/>
                <a:gd name="T11" fmla="*/ 0 h 9"/>
                <a:gd name="T12" fmla="*/ 4 w 122"/>
                <a:gd name="T13" fmla="*/ 0 h 9"/>
                <a:gd name="T14" fmla="*/ 4 w 122"/>
                <a:gd name="T15" fmla="*/ 0 h 9"/>
                <a:gd name="T16" fmla="*/ 0 w 122"/>
                <a:gd name="T17" fmla="*/ 5 h 9"/>
                <a:gd name="T18" fmla="*/ 4 w 122"/>
                <a:gd name="T19" fmla="*/ 9 h 9"/>
                <a:gd name="T20" fmla="*/ 4 w 122"/>
                <a:gd name="T21" fmla="*/ 9 h 9"/>
                <a:gd name="T22" fmla="*/ 4 w 122"/>
                <a:gd name="T23" fmla="*/ 9 h 9"/>
                <a:gd name="T24" fmla="*/ 4 w 122"/>
                <a:gd name="T25" fmla="*/ 9 h 9"/>
                <a:gd name="T26" fmla="*/ 118 w 122"/>
                <a:gd name="T27" fmla="*/ 9 h 9"/>
                <a:gd name="T28" fmla="*/ 118 w 122"/>
                <a:gd name="T29" fmla="*/ 9 h 9"/>
                <a:gd name="T30" fmla="*/ 118 w 122"/>
                <a:gd name="T31" fmla="*/ 9 h 9"/>
                <a:gd name="T32" fmla="*/ 118 w 122"/>
                <a:gd name="T33" fmla="*/ 9 h 9"/>
                <a:gd name="T34" fmla="*/ 122 w 122"/>
                <a:gd name="T35" fmla="*/ 5 h 9"/>
                <a:gd name="T36" fmla="*/ 118 w 122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9">
                  <a:moveTo>
                    <a:pt x="118" y="0"/>
                  </a:moveTo>
                  <a:quadBezTo>
                    <a:pt x="118" y="0"/>
                    <a:pt x="118" y="0"/>
                  </a:quadBezTo>
                  <a:quadBezTo>
                    <a:pt x="118" y="0"/>
                    <a:pt x="118" y="0"/>
                  </a:quadBezTo>
                  <a:quadBezTo>
                    <a:pt x="118" y="0"/>
                    <a:pt x="118" y="0"/>
                  </a:quadBezTo>
                  <a:quadBezTo>
                    <a:pt x="4" y="0"/>
                    <a:pt x="4" y="0"/>
                  </a:quadBezTo>
                  <a:quadBezTo>
                    <a:pt x="4" y="0"/>
                    <a:pt x="4" y="0"/>
                  </a:quadBezTo>
                  <a:quadBezTo>
                    <a:pt x="4" y="0"/>
                    <a:pt x="4" y="0"/>
                  </a:quadBezTo>
                  <a:quadBezTo>
                    <a:pt x="4" y="0"/>
                    <a:pt x="4" y="0"/>
                  </a:quadBezTo>
                  <a:cubicBezTo>
                    <a:pt x="2" y="1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quadBezTo>
                    <a:pt x="4" y="9"/>
                    <a:pt x="4" y="9"/>
                  </a:quadBezTo>
                  <a:quadBezTo>
                    <a:pt x="4" y="9"/>
                    <a:pt x="4" y="9"/>
                  </a:quadBezTo>
                  <a:quadBezTo>
                    <a:pt x="4" y="9"/>
                    <a:pt x="4" y="9"/>
                  </a:quadBezTo>
                  <a:quadBezTo>
                    <a:pt x="118" y="9"/>
                    <a:pt x="118" y="9"/>
                  </a:quadBezTo>
                  <a:quadBezTo>
                    <a:pt x="118" y="9"/>
                    <a:pt x="118" y="9"/>
                  </a:quadBezTo>
                  <a:quadBezTo>
                    <a:pt x="118" y="9"/>
                    <a:pt x="118" y="9"/>
                  </a:quadBezTo>
                  <a:quadBezTo>
                    <a:pt x="118" y="9"/>
                    <a:pt x="118" y="9"/>
                  </a:quadBezTo>
                  <a:cubicBezTo>
                    <a:pt x="121" y="9"/>
                    <a:pt x="122" y="7"/>
                    <a:pt x="122" y="5"/>
                  </a:cubicBezTo>
                  <a:cubicBezTo>
                    <a:pt x="122" y="2"/>
                    <a:pt x="121" y="1"/>
                    <a:pt x="118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8" name="Freeform 187"/>
            <p:cNvSpPr/>
            <p:nvPr/>
          </p:nvSpPr>
          <p:spPr>
            <a:xfrm>
              <a:off x="9756775" y="8148638"/>
              <a:ext cx="458787" cy="33338"/>
            </a:xfrm>
            <a:custGeom>
              <a:avLst/>
              <a:gdLst>
                <a:gd name="T0" fmla="*/ 118 w 122"/>
                <a:gd name="T1" fmla="*/ 0 h 9"/>
                <a:gd name="T2" fmla="*/ 118 w 122"/>
                <a:gd name="T3" fmla="*/ 0 h 9"/>
                <a:gd name="T4" fmla="*/ 4 w 122"/>
                <a:gd name="T5" fmla="*/ 0 h 9"/>
                <a:gd name="T6" fmla="*/ 0 w 122"/>
                <a:gd name="T7" fmla="*/ 4 h 9"/>
                <a:gd name="T8" fmla="*/ 4 w 122"/>
                <a:gd name="T9" fmla="*/ 9 h 9"/>
                <a:gd name="T10" fmla="*/ 4 w 122"/>
                <a:gd name="T11" fmla="*/ 9 h 9"/>
                <a:gd name="T12" fmla="*/ 118 w 122"/>
                <a:gd name="T13" fmla="*/ 9 h 9"/>
                <a:gd name="T14" fmla="*/ 122 w 122"/>
                <a:gd name="T15" fmla="*/ 5 h 9"/>
                <a:gd name="T16" fmla="*/ 118 w 122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9">
                  <a:moveTo>
                    <a:pt x="118" y="0"/>
                  </a:moveTo>
                  <a:cubicBezTo>
                    <a:pt x="119" y="0"/>
                    <a:pt x="118" y="0"/>
                    <a:pt x="118" y="0"/>
                  </a:cubicBezTo>
                  <a:quadBezTo>
                    <a:pt x="4" y="0"/>
                    <a:pt x="4" y="0"/>
                  </a:quad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9"/>
                  </a:cubicBezTo>
                  <a:quadBezTo>
                    <a:pt x="4" y="9"/>
                    <a:pt x="4" y="9"/>
                  </a:quadBezTo>
                  <a:quadBezTo>
                    <a:pt x="118" y="9"/>
                    <a:pt x="118" y="9"/>
                  </a:quadBezTo>
                  <a:cubicBezTo>
                    <a:pt x="120" y="9"/>
                    <a:pt x="122" y="7"/>
                    <a:pt x="122" y="5"/>
                  </a:cubicBezTo>
                  <a:cubicBezTo>
                    <a:pt x="122" y="2"/>
                    <a:pt x="121" y="0"/>
                    <a:pt x="118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9" name="Freeform 188"/>
            <p:cNvSpPr/>
            <p:nvPr/>
          </p:nvSpPr>
          <p:spPr>
            <a:xfrm>
              <a:off x="9412288" y="8388350"/>
              <a:ext cx="1133475" cy="134938"/>
            </a:xfrm>
            <a:custGeom>
              <a:avLst/>
              <a:gdLst>
                <a:gd name="T0" fmla="*/ 302 w 302"/>
                <a:gd name="T1" fmla="*/ 14 h 36"/>
                <a:gd name="T2" fmla="*/ 288 w 302"/>
                <a:gd name="T3" fmla="*/ 0 h 36"/>
                <a:gd name="T4" fmla="*/ 14 w 302"/>
                <a:gd name="T5" fmla="*/ 0 h 36"/>
                <a:gd name="T6" fmla="*/ 0 w 302"/>
                <a:gd name="T7" fmla="*/ 14 h 36"/>
                <a:gd name="T8" fmla="*/ 0 w 302"/>
                <a:gd name="T9" fmla="*/ 22 h 36"/>
                <a:gd name="T10" fmla="*/ 14 w 302"/>
                <a:gd name="T11" fmla="*/ 36 h 36"/>
                <a:gd name="T12" fmla="*/ 288 w 302"/>
                <a:gd name="T13" fmla="*/ 36 h 36"/>
                <a:gd name="T14" fmla="*/ 302 w 302"/>
                <a:gd name="T15" fmla="*/ 22 h 36"/>
                <a:gd name="T16" fmla="*/ 302 w 302"/>
                <a:gd name="T17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6">
                  <a:moveTo>
                    <a:pt x="302" y="14"/>
                  </a:moveTo>
                  <a:cubicBezTo>
                    <a:pt x="302" y="7"/>
                    <a:pt x="296" y="0"/>
                    <a:pt x="288" y="0"/>
                  </a:cubicBezTo>
                  <a:quadBezTo>
                    <a:pt x="14" y="0"/>
                    <a:pt x="14" y="0"/>
                  </a:quadBezTo>
                  <a:cubicBezTo>
                    <a:pt x="6" y="0"/>
                    <a:pt x="0" y="7"/>
                    <a:pt x="0" y="14"/>
                  </a:cubicBezTo>
                  <a:quadBezTo>
                    <a:pt x="0" y="22"/>
                    <a:pt x="0" y="22"/>
                  </a:quadBezTo>
                  <a:cubicBezTo>
                    <a:pt x="0" y="30"/>
                    <a:pt x="6" y="36"/>
                    <a:pt x="14" y="36"/>
                  </a:cubicBezTo>
                  <a:quadBezTo>
                    <a:pt x="288" y="36"/>
                    <a:pt x="288" y="36"/>
                  </a:quadBezTo>
                  <a:cubicBezTo>
                    <a:pt x="296" y="36"/>
                    <a:pt x="302" y="30"/>
                    <a:pt x="302" y="22"/>
                  </a:cubicBezTo>
                  <a:lnTo>
                    <a:pt x="302" y="14"/>
                  </a:lnTo>
                  <a:close/>
                </a:path>
              </a:pathLst>
            </a:custGeom>
            <a:solidFill>
              <a:srgbClr val="E2D6C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0" name="Rectangle 189"/>
            <p:cNvSpPr>
              <a:spLocks noChangeArrowheads="1"/>
            </p:cNvSpPr>
            <p:nvPr/>
          </p:nvSpPr>
          <p:spPr>
            <a:xfrm>
              <a:off x="9434513" y="7618413"/>
              <a:ext cx="1089025" cy="23813"/>
            </a:xfrm>
            <a:prstGeom prst="rect">
              <a:avLst/>
            </a:prstGeom>
            <a:solidFill>
              <a:srgbClr val="E2D6C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71" name="그룹 338"/>
          <p:cNvGrpSpPr/>
          <p:nvPr/>
        </p:nvGrpSpPr>
        <p:grpSpPr>
          <a:xfrm>
            <a:off x="647107" y="4767035"/>
            <a:ext cx="1849858" cy="1032037"/>
            <a:chOff x="3387725" y="7235825"/>
            <a:chExt cx="1920875" cy="1193800"/>
          </a:xfrm>
        </p:grpSpPr>
        <p:sp>
          <p:nvSpPr>
            <p:cNvPr id="72" name="Freeform 190"/>
            <p:cNvSpPr/>
            <p:nvPr/>
          </p:nvSpPr>
          <p:spPr>
            <a:xfrm>
              <a:off x="4092575" y="7720013"/>
              <a:ext cx="263525" cy="371475"/>
            </a:xfrm>
            <a:custGeom>
              <a:avLst/>
              <a:gdLst>
                <a:gd name="T0" fmla="*/ 0 w 70"/>
                <a:gd name="T1" fmla="*/ 0 h 99"/>
                <a:gd name="T2" fmla="*/ 24 w 70"/>
                <a:gd name="T3" fmla="*/ 38 h 99"/>
                <a:gd name="T4" fmla="*/ 66 w 70"/>
                <a:gd name="T5" fmla="*/ 84 h 99"/>
                <a:gd name="T6" fmla="*/ 70 w 70"/>
                <a:gd name="T7" fmla="*/ 99 h 99"/>
                <a:gd name="T8" fmla="*/ 70 w 70"/>
                <a:gd name="T9" fmla="*/ 67 h 99"/>
                <a:gd name="T10" fmla="*/ 0 w 70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99">
                  <a:moveTo>
                    <a:pt x="0" y="0"/>
                  </a:moveTo>
                  <a:cubicBezTo>
                    <a:pt x="9" y="12"/>
                    <a:pt x="24" y="38"/>
                    <a:pt x="24" y="38"/>
                  </a:cubicBezTo>
                  <a:cubicBezTo>
                    <a:pt x="30" y="43"/>
                    <a:pt x="54" y="61"/>
                    <a:pt x="66" y="84"/>
                  </a:cubicBezTo>
                  <a:cubicBezTo>
                    <a:pt x="66" y="90"/>
                    <a:pt x="68" y="95"/>
                    <a:pt x="70" y="99"/>
                  </a:cubicBezTo>
                  <a:quadBezTo>
                    <a:pt x="70" y="67"/>
                    <a:pt x="70" y="67"/>
                  </a:quadBezTo>
                  <a:cubicBezTo>
                    <a:pt x="63" y="57"/>
                    <a:pt x="42" y="31"/>
                    <a:pt x="0" y="0"/>
                  </a:cubicBezTo>
                  <a:close/>
                </a:path>
              </a:pathLst>
            </a:custGeom>
            <a:solidFill>
              <a:srgbClr val="CEAD1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3" name="Freeform 191"/>
            <p:cNvSpPr/>
            <p:nvPr/>
          </p:nvSpPr>
          <p:spPr>
            <a:xfrm>
              <a:off x="3957638" y="7243763"/>
              <a:ext cx="228600" cy="415925"/>
            </a:xfrm>
            <a:custGeom>
              <a:avLst/>
              <a:gdLst>
                <a:gd name="T0" fmla="*/ 61 w 61"/>
                <a:gd name="T1" fmla="*/ 0 h 111"/>
                <a:gd name="T2" fmla="*/ 35 w 61"/>
                <a:gd name="T3" fmla="*/ 18 h 111"/>
                <a:gd name="T4" fmla="*/ 0 w 61"/>
                <a:gd name="T5" fmla="*/ 105 h 111"/>
                <a:gd name="T6" fmla="*/ 14 w 61"/>
                <a:gd name="T7" fmla="*/ 111 h 111"/>
                <a:gd name="T8" fmla="*/ 50 w 61"/>
                <a:gd name="T9" fmla="*/ 22 h 111"/>
                <a:gd name="T10" fmla="*/ 61 w 61"/>
                <a:gd name="T11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1">
                  <a:moveTo>
                    <a:pt x="61" y="0"/>
                  </a:moveTo>
                  <a:cubicBezTo>
                    <a:pt x="42" y="0"/>
                    <a:pt x="35" y="18"/>
                    <a:pt x="35" y="18"/>
                  </a:cubicBezTo>
                  <a:cubicBezTo>
                    <a:pt x="23" y="46"/>
                    <a:pt x="14" y="74"/>
                    <a:pt x="0" y="105"/>
                  </a:cubicBezTo>
                  <a:quadBezTo>
                    <a:pt x="14" y="111"/>
                    <a:pt x="14" y="111"/>
                  </a:quadBezTo>
                  <a:cubicBezTo>
                    <a:pt x="16" y="106"/>
                    <a:pt x="34" y="59"/>
                    <a:pt x="50" y="22"/>
                  </a:cubicBezTo>
                  <a:cubicBezTo>
                    <a:pt x="53" y="15"/>
                    <a:pt x="56" y="14"/>
                    <a:pt x="61" y="14"/>
                  </a:cubicBezTo>
                </a:path>
              </a:pathLst>
            </a:custGeom>
            <a:solidFill>
              <a:srgbClr val="CEAD1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4" name="Freeform 192"/>
            <p:cNvSpPr/>
            <p:nvPr/>
          </p:nvSpPr>
          <p:spPr>
            <a:xfrm>
              <a:off x="3567113" y="7585075"/>
              <a:ext cx="657225" cy="533400"/>
            </a:xfrm>
            <a:custGeom>
              <a:avLst/>
              <a:gdLst>
                <a:gd name="T0" fmla="*/ 166 w 175"/>
                <a:gd name="T1" fmla="*/ 77 h 142"/>
                <a:gd name="T2" fmla="*/ 166 w 175"/>
                <a:gd name="T3" fmla="*/ 78 h 142"/>
                <a:gd name="T4" fmla="*/ 166 w 175"/>
                <a:gd name="T5" fmla="*/ 77 h 142"/>
                <a:gd name="T6" fmla="*/ 165 w 175"/>
                <a:gd name="T7" fmla="*/ 74 h 142"/>
                <a:gd name="T8" fmla="*/ 140 w 175"/>
                <a:gd name="T9" fmla="*/ 36 h 142"/>
                <a:gd name="T10" fmla="*/ 118 w 175"/>
                <a:gd name="T11" fmla="*/ 20 h 142"/>
                <a:gd name="T12" fmla="*/ 118 w 175"/>
                <a:gd name="T13" fmla="*/ 20 h 142"/>
                <a:gd name="T14" fmla="*/ 104 w 175"/>
                <a:gd name="T15" fmla="*/ 14 h 142"/>
                <a:gd name="T16" fmla="*/ 104 w 175"/>
                <a:gd name="T17" fmla="*/ 14 h 142"/>
                <a:gd name="T18" fmla="*/ 24 w 175"/>
                <a:gd name="T19" fmla="*/ 7 h 142"/>
                <a:gd name="T20" fmla="*/ 15 w 175"/>
                <a:gd name="T21" fmla="*/ 23 h 142"/>
                <a:gd name="T22" fmla="*/ 96 w 175"/>
                <a:gd name="T23" fmla="*/ 30 h 142"/>
                <a:gd name="T24" fmla="*/ 96 w 175"/>
                <a:gd name="T25" fmla="*/ 31 h 142"/>
                <a:gd name="T26" fmla="*/ 112 w 175"/>
                <a:gd name="T27" fmla="*/ 38 h 142"/>
                <a:gd name="T28" fmla="*/ 112 w 175"/>
                <a:gd name="T29" fmla="*/ 38 h 142"/>
                <a:gd name="T30" fmla="*/ 130 w 175"/>
                <a:gd name="T31" fmla="*/ 50 h 142"/>
                <a:gd name="T32" fmla="*/ 159 w 175"/>
                <a:gd name="T33" fmla="*/ 126 h 142"/>
                <a:gd name="T34" fmla="*/ 173 w 175"/>
                <a:gd name="T35" fmla="*/ 126 h 142"/>
                <a:gd name="T36" fmla="*/ 166 w 175"/>
                <a:gd name="T37" fmla="*/ 7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42">
                  <a:moveTo>
                    <a:pt x="166" y="77"/>
                  </a:moveTo>
                  <a:quadBezTo>
                    <a:pt x="166" y="78"/>
                    <a:pt x="166" y="78"/>
                  </a:quadBezTo>
                  <a:quadBezTo>
                    <a:pt x="166" y="77"/>
                    <a:pt x="166" y="77"/>
                  </a:quadBezTo>
                  <a:cubicBezTo>
                    <a:pt x="166" y="76"/>
                    <a:pt x="165" y="75"/>
                    <a:pt x="165" y="74"/>
                  </a:cubicBezTo>
                  <a:cubicBezTo>
                    <a:pt x="165" y="74"/>
                    <a:pt x="148" y="42"/>
                    <a:pt x="140" y="36"/>
                  </a:cubicBezTo>
                  <a:cubicBezTo>
                    <a:pt x="133" y="30"/>
                    <a:pt x="127" y="26"/>
                    <a:pt x="118" y="20"/>
                  </a:cubicBezTo>
                  <a:quadBezTo>
                    <a:pt x="118" y="20"/>
                    <a:pt x="118" y="20"/>
                  </a:quadBezTo>
                  <a:quadBezTo>
                    <a:pt x="104" y="14"/>
                    <a:pt x="104" y="14"/>
                  </a:quadBezTo>
                  <a:quadBezTo>
                    <a:pt x="104" y="14"/>
                    <a:pt x="104" y="14"/>
                  </a:quadBezTo>
                  <a:cubicBezTo>
                    <a:pt x="66" y="0"/>
                    <a:pt x="30" y="6"/>
                    <a:pt x="24" y="7"/>
                  </a:cubicBezTo>
                  <a:cubicBezTo>
                    <a:pt x="7" y="9"/>
                    <a:pt x="0" y="23"/>
                    <a:pt x="15" y="23"/>
                  </a:cubicBezTo>
                  <a:cubicBezTo>
                    <a:pt x="73" y="15"/>
                    <a:pt x="96" y="30"/>
                    <a:pt x="96" y="30"/>
                  </a:cubicBezTo>
                  <a:quadBezTo>
                    <a:pt x="96" y="31"/>
                    <a:pt x="96" y="31"/>
                  </a:quadBezTo>
                  <a:quadBezTo>
                    <a:pt x="112" y="38"/>
                    <a:pt x="112" y="38"/>
                  </a:quadBezTo>
                  <a:quadBezTo>
                    <a:pt x="112" y="38"/>
                    <a:pt x="112" y="38"/>
                  </a:quadBezTo>
                  <a:cubicBezTo>
                    <a:pt x="120" y="41"/>
                    <a:pt x="130" y="50"/>
                    <a:pt x="130" y="50"/>
                  </a:cubicBezTo>
                  <a:cubicBezTo>
                    <a:pt x="130" y="50"/>
                    <a:pt x="164" y="79"/>
                    <a:pt x="159" y="126"/>
                  </a:cubicBezTo>
                  <a:cubicBezTo>
                    <a:pt x="157" y="137"/>
                    <a:pt x="170" y="142"/>
                    <a:pt x="173" y="126"/>
                  </a:cubicBezTo>
                  <a:cubicBezTo>
                    <a:pt x="175" y="113"/>
                    <a:pt x="173" y="90"/>
                    <a:pt x="166" y="77"/>
                  </a:cubicBez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5" name="Freeform 193"/>
            <p:cNvSpPr>
              <a:spLocks noEditPoints="1"/>
            </p:cNvSpPr>
            <p:nvPr/>
          </p:nvSpPr>
          <p:spPr>
            <a:xfrm>
              <a:off x="3398838" y="7694613"/>
              <a:ext cx="723900" cy="723900"/>
            </a:xfrm>
            <a:custGeom>
              <a:avLst/>
              <a:gdLst>
                <a:gd name="T0" fmla="*/ 137 w 193"/>
                <a:gd name="T1" fmla="*/ 9 h 193"/>
                <a:gd name="T2" fmla="*/ 97 w 193"/>
                <a:gd name="T3" fmla="*/ 0 h 193"/>
                <a:gd name="T4" fmla="*/ 0 w 193"/>
                <a:gd name="T5" fmla="*/ 97 h 193"/>
                <a:gd name="T6" fmla="*/ 97 w 193"/>
                <a:gd name="T7" fmla="*/ 193 h 193"/>
                <a:gd name="T8" fmla="*/ 193 w 193"/>
                <a:gd name="T9" fmla="*/ 97 h 193"/>
                <a:gd name="T10" fmla="*/ 153 w 193"/>
                <a:gd name="T11" fmla="*/ 18 h 193"/>
                <a:gd name="T12" fmla="*/ 157 w 193"/>
                <a:gd name="T13" fmla="*/ 9 h 193"/>
                <a:gd name="T14" fmla="*/ 141 w 193"/>
                <a:gd name="T15" fmla="*/ 2 h 193"/>
                <a:gd name="T16" fmla="*/ 137 w 193"/>
                <a:gd name="T17" fmla="*/ 9 h 193"/>
                <a:gd name="T18" fmla="*/ 176 w 193"/>
                <a:gd name="T19" fmla="*/ 97 h 193"/>
                <a:gd name="T20" fmla="*/ 97 w 193"/>
                <a:gd name="T21" fmla="*/ 176 h 193"/>
                <a:gd name="T22" fmla="*/ 17 w 193"/>
                <a:gd name="T23" fmla="*/ 97 h 193"/>
                <a:gd name="T24" fmla="*/ 97 w 193"/>
                <a:gd name="T25" fmla="*/ 17 h 193"/>
                <a:gd name="T26" fmla="*/ 129 w 193"/>
                <a:gd name="T27" fmla="*/ 25 h 193"/>
                <a:gd name="T28" fmla="*/ 89 w 193"/>
                <a:gd name="T29" fmla="*/ 92 h 193"/>
                <a:gd name="T30" fmla="*/ 104 w 193"/>
                <a:gd name="T31" fmla="*/ 102 h 193"/>
                <a:gd name="T32" fmla="*/ 144 w 193"/>
                <a:gd name="T33" fmla="*/ 34 h 193"/>
                <a:gd name="T34" fmla="*/ 176 w 193"/>
                <a:gd name="T35" fmla="*/ 9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93">
                  <a:moveTo>
                    <a:pt x="137" y="9"/>
                  </a:moveTo>
                  <a:cubicBezTo>
                    <a:pt x="125" y="3"/>
                    <a:pt x="111" y="0"/>
                    <a:pt x="97" y="0"/>
                  </a:cubicBez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43" y="193"/>
                    <a:pt x="97" y="193"/>
                  </a:cubicBezTo>
                  <a:cubicBezTo>
                    <a:pt x="150" y="193"/>
                    <a:pt x="193" y="150"/>
                    <a:pt x="193" y="97"/>
                  </a:cubicBezTo>
                  <a:cubicBezTo>
                    <a:pt x="193" y="64"/>
                    <a:pt x="177" y="35"/>
                    <a:pt x="153" y="18"/>
                  </a:cubicBezTo>
                  <a:cubicBezTo>
                    <a:pt x="154" y="15"/>
                    <a:pt x="156" y="12"/>
                    <a:pt x="157" y="9"/>
                  </a:cubicBezTo>
                  <a:quadBezTo>
                    <a:pt x="141" y="2"/>
                    <a:pt x="141" y="2"/>
                  </a:quadBezTo>
                  <a:cubicBezTo>
                    <a:pt x="141" y="2"/>
                    <a:pt x="139" y="7"/>
                    <a:pt x="137" y="9"/>
                  </a:cubicBezTo>
                  <a:close/>
                  <a:moveTo>
                    <a:pt x="176" y="97"/>
                  </a:moveTo>
                  <a:cubicBezTo>
                    <a:pt x="176" y="140"/>
                    <a:pt x="140" y="176"/>
                    <a:pt x="97" y="176"/>
                  </a:cubicBezTo>
                  <a:cubicBezTo>
                    <a:pt x="53" y="176"/>
                    <a:pt x="17" y="140"/>
                    <a:pt x="17" y="97"/>
                  </a:cubicBezTo>
                  <a:cubicBezTo>
                    <a:pt x="17" y="53"/>
                    <a:pt x="53" y="17"/>
                    <a:pt x="97" y="17"/>
                  </a:cubicBezTo>
                  <a:cubicBezTo>
                    <a:pt x="108" y="17"/>
                    <a:pt x="119" y="20"/>
                    <a:pt x="129" y="25"/>
                  </a:cubicBezTo>
                  <a:cubicBezTo>
                    <a:pt x="109" y="62"/>
                    <a:pt x="90" y="91"/>
                    <a:pt x="89" y="92"/>
                  </a:cubicBezTo>
                  <a:quadBezTo>
                    <a:pt x="104" y="102"/>
                    <a:pt x="104" y="102"/>
                  </a:quadBezTo>
                  <a:cubicBezTo>
                    <a:pt x="105" y="99"/>
                    <a:pt x="124" y="71"/>
                    <a:pt x="144" y="34"/>
                  </a:cubicBezTo>
                  <a:cubicBezTo>
                    <a:pt x="163" y="48"/>
                    <a:pt x="176" y="71"/>
                    <a:pt x="176" y="97"/>
                  </a:cubicBezTo>
                  <a:close/>
                </a:path>
              </a:pathLst>
            </a:custGeom>
            <a:solidFill>
              <a:srgbClr val="CEAD1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6" name="Freeform 194"/>
            <p:cNvSpPr/>
            <p:nvPr/>
          </p:nvSpPr>
          <p:spPr>
            <a:xfrm>
              <a:off x="4675188" y="7577138"/>
              <a:ext cx="633412" cy="263525"/>
            </a:xfrm>
            <a:custGeom>
              <a:avLst/>
              <a:gdLst>
                <a:gd name="T0" fmla="*/ 39 w 169"/>
                <a:gd name="T1" fmla="*/ 26 h 70"/>
                <a:gd name="T2" fmla="*/ 145 w 169"/>
                <a:gd name="T3" fmla="*/ 59 h 70"/>
                <a:gd name="T4" fmla="*/ 153 w 169"/>
                <a:gd name="T5" fmla="*/ 41 h 70"/>
                <a:gd name="T6" fmla="*/ 33 w 169"/>
                <a:gd name="T7" fmla="*/ 9 h 70"/>
                <a:gd name="T8" fmla="*/ 0 w 169"/>
                <a:gd name="T9" fmla="*/ 31 h 70"/>
                <a:gd name="T10" fmla="*/ 26 w 169"/>
                <a:gd name="T11" fmla="*/ 31 h 70"/>
                <a:gd name="T12" fmla="*/ 39 w 169"/>
                <a:gd name="T1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70">
                  <a:moveTo>
                    <a:pt x="39" y="26"/>
                  </a:moveTo>
                  <a:cubicBezTo>
                    <a:pt x="57" y="21"/>
                    <a:pt x="102" y="17"/>
                    <a:pt x="145" y="59"/>
                  </a:cubicBezTo>
                  <a:cubicBezTo>
                    <a:pt x="157" y="70"/>
                    <a:pt x="169" y="56"/>
                    <a:pt x="153" y="41"/>
                  </a:cubicBezTo>
                  <a:cubicBezTo>
                    <a:pt x="114" y="6"/>
                    <a:pt x="64" y="0"/>
                    <a:pt x="33" y="9"/>
                  </a:cubicBezTo>
                  <a:cubicBezTo>
                    <a:pt x="15" y="15"/>
                    <a:pt x="5" y="25"/>
                    <a:pt x="0" y="31"/>
                  </a:cubicBezTo>
                  <a:quadBezTo>
                    <a:pt x="26" y="31"/>
                    <a:pt x="26" y="31"/>
                  </a:quadBezTo>
                  <a:cubicBezTo>
                    <a:pt x="30" y="29"/>
                    <a:pt x="34" y="27"/>
                    <a:pt x="39" y="26"/>
                  </a:cubicBez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7" name="Freeform 195"/>
            <p:cNvSpPr>
              <a:spLocks noEditPoints="1"/>
            </p:cNvSpPr>
            <p:nvPr/>
          </p:nvSpPr>
          <p:spPr>
            <a:xfrm>
              <a:off x="4356100" y="7394575"/>
              <a:ext cx="919162" cy="1023938"/>
            </a:xfrm>
            <a:custGeom>
              <a:avLst/>
              <a:gdLst>
                <a:gd name="T0" fmla="*/ 148 w 245"/>
                <a:gd name="T1" fmla="*/ 80 h 273"/>
                <a:gd name="T2" fmla="*/ 138 w 245"/>
                <a:gd name="T3" fmla="*/ 80 h 273"/>
                <a:gd name="T4" fmla="*/ 118 w 245"/>
                <a:gd name="T5" fmla="*/ 80 h 273"/>
                <a:gd name="T6" fmla="*/ 111 w 245"/>
                <a:gd name="T7" fmla="*/ 80 h 273"/>
                <a:gd name="T8" fmla="*/ 111 w 245"/>
                <a:gd name="T9" fmla="*/ 80 h 273"/>
                <a:gd name="T10" fmla="*/ 85 w 245"/>
                <a:gd name="T11" fmla="*/ 80 h 273"/>
                <a:gd name="T12" fmla="*/ 85 w 245"/>
                <a:gd name="T13" fmla="*/ 80 h 273"/>
                <a:gd name="T14" fmla="*/ 81 w 245"/>
                <a:gd name="T15" fmla="*/ 80 h 273"/>
                <a:gd name="T16" fmla="*/ 117 w 245"/>
                <a:gd name="T17" fmla="*/ 18 h 273"/>
                <a:gd name="T18" fmla="*/ 148 w 245"/>
                <a:gd name="T19" fmla="*/ 18 h 273"/>
                <a:gd name="T20" fmla="*/ 148 w 245"/>
                <a:gd name="T21" fmla="*/ 0 h 273"/>
                <a:gd name="T22" fmla="*/ 90 w 245"/>
                <a:gd name="T23" fmla="*/ 0 h 273"/>
                <a:gd name="T24" fmla="*/ 90 w 245"/>
                <a:gd name="T25" fmla="*/ 18 h 273"/>
                <a:gd name="T26" fmla="*/ 97 w 245"/>
                <a:gd name="T27" fmla="*/ 18 h 273"/>
                <a:gd name="T28" fmla="*/ 20 w 245"/>
                <a:gd name="T29" fmla="*/ 151 h 273"/>
                <a:gd name="T30" fmla="*/ 19 w 245"/>
                <a:gd name="T31" fmla="*/ 151 h 273"/>
                <a:gd name="T32" fmla="*/ 18 w 245"/>
                <a:gd name="T33" fmla="*/ 151 h 273"/>
                <a:gd name="T34" fmla="*/ 12 w 245"/>
                <a:gd name="T35" fmla="*/ 120 h 273"/>
                <a:gd name="T36" fmla="*/ 19 w 245"/>
                <a:gd name="T37" fmla="*/ 120 h 273"/>
                <a:gd name="T38" fmla="*/ 19 w 245"/>
                <a:gd name="T39" fmla="*/ 112 h 273"/>
                <a:gd name="T40" fmla="*/ 0 w 245"/>
                <a:gd name="T41" fmla="*/ 112 h 273"/>
                <a:gd name="T42" fmla="*/ 0 w 245"/>
                <a:gd name="T43" fmla="*/ 120 h 273"/>
                <a:gd name="T44" fmla="*/ 3 w 245"/>
                <a:gd name="T45" fmla="*/ 120 h 273"/>
                <a:gd name="T46" fmla="*/ 9 w 245"/>
                <a:gd name="T47" fmla="*/ 153 h 273"/>
                <a:gd name="T48" fmla="*/ 3 w 245"/>
                <a:gd name="T49" fmla="*/ 158 h 273"/>
                <a:gd name="T50" fmla="*/ 0 w 245"/>
                <a:gd name="T51" fmla="*/ 154 h 273"/>
                <a:gd name="T52" fmla="*/ 0 w 245"/>
                <a:gd name="T53" fmla="*/ 186 h 273"/>
                <a:gd name="T54" fmla="*/ 19 w 245"/>
                <a:gd name="T55" fmla="*/ 196 h 273"/>
                <a:gd name="T56" fmla="*/ 38 w 245"/>
                <a:gd name="T57" fmla="*/ 185 h 273"/>
                <a:gd name="T58" fmla="*/ 52 w 245"/>
                <a:gd name="T59" fmla="*/ 185 h 273"/>
                <a:gd name="T60" fmla="*/ 149 w 245"/>
                <a:gd name="T61" fmla="*/ 273 h 273"/>
                <a:gd name="T62" fmla="*/ 245 w 245"/>
                <a:gd name="T63" fmla="*/ 177 h 273"/>
                <a:gd name="T64" fmla="*/ 148 w 245"/>
                <a:gd name="T65" fmla="*/ 80 h 273"/>
                <a:gd name="T66" fmla="*/ 139 w 245"/>
                <a:gd name="T67" fmla="*/ 98 h 273"/>
                <a:gd name="T68" fmla="*/ 140 w 245"/>
                <a:gd name="T69" fmla="*/ 98 h 273"/>
                <a:gd name="T70" fmla="*/ 140 w 245"/>
                <a:gd name="T71" fmla="*/ 168 h 273"/>
                <a:gd name="T72" fmla="*/ 70 w 245"/>
                <a:gd name="T73" fmla="*/ 168 h 273"/>
                <a:gd name="T74" fmla="*/ 139 w 245"/>
                <a:gd name="T75" fmla="*/ 98 h 273"/>
                <a:gd name="T76" fmla="*/ 52 w 245"/>
                <a:gd name="T77" fmla="*/ 168 h 273"/>
                <a:gd name="T78" fmla="*/ 41 w 245"/>
                <a:gd name="T79" fmla="*/ 168 h 273"/>
                <a:gd name="T80" fmla="*/ 36 w 245"/>
                <a:gd name="T81" fmla="*/ 159 h 273"/>
                <a:gd name="T82" fmla="*/ 73 w 245"/>
                <a:gd name="T83" fmla="*/ 98 h 273"/>
                <a:gd name="T84" fmla="*/ 92 w 245"/>
                <a:gd name="T85" fmla="*/ 98 h 273"/>
                <a:gd name="T86" fmla="*/ 52 w 245"/>
                <a:gd name="T87" fmla="*/ 168 h 273"/>
                <a:gd name="T88" fmla="*/ 148 w 245"/>
                <a:gd name="T89" fmla="*/ 256 h 273"/>
                <a:gd name="T90" fmla="*/ 70 w 245"/>
                <a:gd name="T91" fmla="*/ 185 h 273"/>
                <a:gd name="T92" fmla="*/ 157 w 245"/>
                <a:gd name="T93" fmla="*/ 185 h 273"/>
                <a:gd name="T94" fmla="*/ 157 w 245"/>
                <a:gd name="T95" fmla="*/ 95 h 273"/>
                <a:gd name="T96" fmla="*/ 231 w 245"/>
                <a:gd name="T97" fmla="*/ 177 h 273"/>
                <a:gd name="T98" fmla="*/ 148 w 245"/>
                <a:gd name="T99" fmla="*/ 25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" h="273">
                  <a:moveTo>
                    <a:pt x="148" y="80"/>
                  </a:moveTo>
                  <a:cubicBezTo>
                    <a:pt x="145" y="80"/>
                    <a:pt x="141" y="80"/>
                    <a:pt x="138" y="80"/>
                  </a:cubicBezTo>
                  <a:quadBezTo>
                    <a:pt x="118" y="80"/>
                    <a:pt x="118" y="80"/>
                  </a:quadBezTo>
                  <a:quadBezTo>
                    <a:pt x="111" y="80"/>
                    <a:pt x="111" y="80"/>
                  </a:quadBezTo>
                  <a:quadBezTo>
                    <a:pt x="111" y="80"/>
                    <a:pt x="111" y="80"/>
                  </a:quadBezTo>
                  <a:quadBezTo>
                    <a:pt x="85" y="80"/>
                    <a:pt x="85" y="80"/>
                  </a:quadBezTo>
                  <a:quadBezTo>
                    <a:pt x="85" y="80"/>
                    <a:pt x="85" y="80"/>
                  </a:quadBezTo>
                  <a:quadBezTo>
                    <a:pt x="81" y="80"/>
                    <a:pt x="81" y="80"/>
                  </a:quadBezTo>
                  <a:quadBezTo>
                    <a:pt x="117" y="18"/>
                    <a:pt x="117" y="18"/>
                  </a:quadBezTo>
                  <a:cubicBezTo>
                    <a:pt x="117" y="18"/>
                    <a:pt x="142" y="18"/>
                    <a:pt x="148" y="18"/>
                  </a:cubicBezTo>
                  <a:cubicBezTo>
                    <a:pt x="162" y="11"/>
                    <a:pt x="154" y="1"/>
                    <a:pt x="148" y="0"/>
                  </a:cubicBezTo>
                  <a:cubicBezTo>
                    <a:pt x="145" y="0"/>
                    <a:pt x="95" y="0"/>
                    <a:pt x="90" y="0"/>
                  </a:cubicBezTo>
                  <a:cubicBezTo>
                    <a:pt x="76" y="3"/>
                    <a:pt x="83" y="18"/>
                    <a:pt x="90" y="18"/>
                  </a:cubicBezTo>
                  <a:cubicBezTo>
                    <a:pt x="93" y="18"/>
                    <a:pt x="97" y="18"/>
                    <a:pt x="97" y="18"/>
                  </a:cubicBezTo>
                  <a:quadBezTo>
                    <a:pt x="20" y="151"/>
                    <a:pt x="20" y="151"/>
                  </a:quadBezTo>
                  <a:cubicBezTo>
                    <a:pt x="20" y="151"/>
                    <a:pt x="19" y="151"/>
                    <a:pt x="19" y="151"/>
                  </a:cubicBezTo>
                  <a:quadBezTo>
                    <a:pt x="18" y="151"/>
                    <a:pt x="18" y="151"/>
                  </a:quadBezTo>
                  <a:quadBezTo>
                    <a:pt x="12" y="120"/>
                    <a:pt x="12" y="120"/>
                  </a:quadBezTo>
                  <a:cubicBezTo>
                    <a:pt x="12" y="120"/>
                    <a:pt x="18" y="120"/>
                    <a:pt x="19" y="120"/>
                  </a:cubicBezTo>
                  <a:cubicBezTo>
                    <a:pt x="23" y="117"/>
                    <a:pt x="20" y="112"/>
                    <a:pt x="19" y="112"/>
                  </a:cubicBezTo>
                  <a:cubicBezTo>
                    <a:pt x="18" y="112"/>
                    <a:pt x="7" y="112"/>
                    <a:pt x="0" y="112"/>
                  </a:cubicBezTo>
                  <a:quadBezTo>
                    <a:pt x="0" y="120"/>
                    <a:pt x="0" y="120"/>
                  </a:quadBezTo>
                  <a:cubicBezTo>
                    <a:pt x="2" y="120"/>
                    <a:pt x="3" y="120"/>
                    <a:pt x="3" y="120"/>
                  </a:cubicBezTo>
                  <a:quadBezTo>
                    <a:pt x="9" y="153"/>
                    <a:pt x="9" y="153"/>
                  </a:quadBezTo>
                  <a:cubicBezTo>
                    <a:pt x="6" y="155"/>
                    <a:pt x="4" y="156"/>
                    <a:pt x="3" y="158"/>
                  </a:cubicBezTo>
                  <a:cubicBezTo>
                    <a:pt x="3" y="158"/>
                    <a:pt x="2" y="157"/>
                    <a:pt x="0" y="154"/>
                  </a:cubicBezTo>
                  <a:quadBezTo>
                    <a:pt x="0" y="186"/>
                    <a:pt x="0" y="186"/>
                  </a:quadBezTo>
                  <a:cubicBezTo>
                    <a:pt x="4" y="193"/>
                    <a:pt x="11" y="196"/>
                    <a:pt x="19" y="196"/>
                  </a:cubicBezTo>
                  <a:cubicBezTo>
                    <a:pt x="27" y="196"/>
                    <a:pt x="34" y="192"/>
                    <a:pt x="38" y="185"/>
                  </a:cubicBezTo>
                  <a:quadBezTo>
                    <a:pt x="52" y="185"/>
                    <a:pt x="52" y="185"/>
                  </a:quadBezTo>
                  <a:cubicBezTo>
                    <a:pt x="57" y="235"/>
                    <a:pt x="98" y="273"/>
                    <a:pt x="149" y="273"/>
                  </a:cubicBezTo>
                  <a:cubicBezTo>
                    <a:pt x="202" y="273"/>
                    <a:pt x="245" y="230"/>
                    <a:pt x="245" y="177"/>
                  </a:cubicBezTo>
                  <a:cubicBezTo>
                    <a:pt x="245" y="123"/>
                    <a:pt x="202" y="80"/>
                    <a:pt x="148" y="80"/>
                  </a:cubicBezTo>
                  <a:close/>
                  <a:moveTo>
                    <a:pt x="139" y="98"/>
                  </a:moveTo>
                  <a:quadBezTo>
                    <a:pt x="140" y="98"/>
                    <a:pt x="140" y="98"/>
                  </a:quadBezTo>
                  <a:quadBezTo>
                    <a:pt x="140" y="168"/>
                    <a:pt x="140" y="168"/>
                  </a:quadBezTo>
                  <a:quadBezTo>
                    <a:pt x="70" y="168"/>
                    <a:pt x="70" y="168"/>
                  </a:quadBezTo>
                  <a:cubicBezTo>
                    <a:pt x="74" y="131"/>
                    <a:pt x="103" y="102"/>
                    <a:pt x="139" y="98"/>
                  </a:cubicBezTo>
                  <a:close/>
                  <a:moveTo>
                    <a:pt x="52" y="168"/>
                  </a:moveTo>
                  <a:quadBezTo>
                    <a:pt x="41" y="168"/>
                    <a:pt x="41" y="168"/>
                  </a:quadBezTo>
                  <a:cubicBezTo>
                    <a:pt x="40" y="165"/>
                    <a:pt x="38" y="162"/>
                    <a:pt x="36" y="159"/>
                  </a:cubicBezTo>
                  <a:quadBezTo>
                    <a:pt x="73" y="98"/>
                    <a:pt x="73" y="98"/>
                  </a:quadBezTo>
                  <a:quadBezTo>
                    <a:pt x="92" y="98"/>
                    <a:pt x="92" y="98"/>
                  </a:quadBezTo>
                  <a:cubicBezTo>
                    <a:pt x="70" y="114"/>
                    <a:pt x="55" y="139"/>
                    <a:pt x="52" y="168"/>
                  </a:cubicBezTo>
                  <a:close/>
                  <a:moveTo>
                    <a:pt x="148" y="256"/>
                  </a:moveTo>
                  <a:cubicBezTo>
                    <a:pt x="108" y="256"/>
                    <a:pt x="74" y="225"/>
                    <a:pt x="70" y="185"/>
                  </a:cubicBezTo>
                  <a:quadBezTo>
                    <a:pt x="157" y="185"/>
                    <a:pt x="157" y="185"/>
                  </a:quadBezTo>
                  <a:quadBezTo>
                    <a:pt x="157" y="95"/>
                    <a:pt x="157" y="95"/>
                  </a:quadBezTo>
                  <a:cubicBezTo>
                    <a:pt x="197" y="99"/>
                    <a:pt x="231" y="136"/>
                    <a:pt x="231" y="177"/>
                  </a:cubicBezTo>
                  <a:cubicBezTo>
                    <a:pt x="231" y="220"/>
                    <a:pt x="192" y="256"/>
                    <a:pt x="148" y="256"/>
                  </a:cubicBezTo>
                  <a:close/>
                </a:path>
              </a:pathLst>
            </a:custGeom>
            <a:solidFill>
              <a:srgbClr val="CEAD1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8" name="Oval 196"/>
            <p:cNvSpPr>
              <a:spLocks noChangeArrowheads="1"/>
            </p:cNvSpPr>
            <p:nvPr/>
          </p:nvSpPr>
          <p:spPr>
            <a:xfrm>
              <a:off x="3646488" y="7945438"/>
              <a:ext cx="225425" cy="222250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9" name="Oval 197"/>
            <p:cNvSpPr>
              <a:spLocks noChangeArrowheads="1"/>
            </p:cNvSpPr>
            <p:nvPr/>
          </p:nvSpPr>
          <p:spPr>
            <a:xfrm>
              <a:off x="3717925" y="801370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0" name="Oval 198"/>
            <p:cNvSpPr>
              <a:spLocks noChangeArrowheads="1"/>
            </p:cNvSpPr>
            <p:nvPr/>
          </p:nvSpPr>
          <p:spPr>
            <a:xfrm>
              <a:off x="4818063" y="7945438"/>
              <a:ext cx="223837" cy="222250"/>
            </a:xfrm>
            <a:prstGeom prst="ellipse">
              <a:avLst/>
            </a:pr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" name="Oval 199"/>
            <p:cNvSpPr>
              <a:spLocks noChangeArrowheads="1"/>
            </p:cNvSpPr>
            <p:nvPr/>
          </p:nvSpPr>
          <p:spPr>
            <a:xfrm>
              <a:off x="4889500" y="801370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" name="Freeform 200"/>
            <p:cNvSpPr/>
            <p:nvPr/>
          </p:nvSpPr>
          <p:spPr>
            <a:xfrm>
              <a:off x="4648200" y="7370763"/>
              <a:ext cx="307975" cy="109538"/>
            </a:xfrm>
            <a:custGeom>
              <a:avLst/>
              <a:gdLst>
                <a:gd name="T0" fmla="*/ 82 w 82"/>
                <a:gd name="T1" fmla="*/ 14 h 29"/>
                <a:gd name="T2" fmla="*/ 68 w 82"/>
                <a:gd name="T3" fmla="*/ 29 h 29"/>
                <a:gd name="T4" fmla="*/ 15 w 82"/>
                <a:gd name="T5" fmla="*/ 29 h 29"/>
                <a:gd name="T6" fmla="*/ 0 w 82"/>
                <a:gd name="T7" fmla="*/ 14 h 29"/>
                <a:gd name="T8" fmla="*/ 15 w 82"/>
                <a:gd name="T9" fmla="*/ 0 h 29"/>
                <a:gd name="T10" fmla="*/ 68 w 82"/>
                <a:gd name="T11" fmla="*/ 0 h 29"/>
                <a:gd name="T12" fmla="*/ 82 w 82"/>
                <a:gd name="T13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9">
                  <a:moveTo>
                    <a:pt x="82" y="14"/>
                  </a:moveTo>
                  <a:cubicBezTo>
                    <a:pt x="82" y="22"/>
                    <a:pt x="76" y="29"/>
                    <a:pt x="68" y="29"/>
                  </a:cubicBezTo>
                  <a:quadBezTo>
                    <a:pt x="15" y="29"/>
                    <a:pt x="15" y="29"/>
                  </a:quadBezTo>
                  <a:cubicBezTo>
                    <a:pt x="7" y="29"/>
                    <a:pt x="0" y="22"/>
                    <a:pt x="0" y="14"/>
                  </a:cubicBezTo>
                  <a:cubicBezTo>
                    <a:pt x="0" y="7"/>
                    <a:pt x="7" y="0"/>
                    <a:pt x="15" y="0"/>
                  </a:cubicBezTo>
                  <a:quadBezTo>
                    <a:pt x="68" y="0"/>
                    <a:pt x="68" y="0"/>
                  </a:quadBezTo>
                  <a:cubicBezTo>
                    <a:pt x="76" y="0"/>
                    <a:pt x="82" y="7"/>
                    <a:pt x="82" y="14"/>
                  </a:cubicBez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3" name="Freeform 201"/>
            <p:cNvSpPr/>
            <p:nvPr/>
          </p:nvSpPr>
          <p:spPr>
            <a:xfrm>
              <a:off x="4133850" y="7235825"/>
              <a:ext cx="187325" cy="79375"/>
            </a:xfrm>
            <a:custGeom>
              <a:avLst/>
              <a:gdLst>
                <a:gd name="T0" fmla="*/ 50 w 50"/>
                <a:gd name="T1" fmla="*/ 11 h 21"/>
                <a:gd name="T2" fmla="*/ 39 w 50"/>
                <a:gd name="T3" fmla="*/ 21 h 21"/>
                <a:gd name="T4" fmla="*/ 10 w 50"/>
                <a:gd name="T5" fmla="*/ 21 h 21"/>
                <a:gd name="T6" fmla="*/ 0 w 50"/>
                <a:gd name="T7" fmla="*/ 11 h 21"/>
                <a:gd name="T8" fmla="*/ 10 w 50"/>
                <a:gd name="T9" fmla="*/ 0 h 21"/>
                <a:gd name="T10" fmla="*/ 39 w 50"/>
                <a:gd name="T11" fmla="*/ 0 h 21"/>
                <a:gd name="T12" fmla="*/ 50 w 50"/>
                <a:gd name="T1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1">
                  <a:moveTo>
                    <a:pt x="50" y="11"/>
                  </a:moveTo>
                  <a:cubicBezTo>
                    <a:pt x="50" y="17"/>
                    <a:pt x="45" y="21"/>
                    <a:pt x="39" y="21"/>
                  </a:cubicBezTo>
                  <a:quadBezTo>
                    <a:pt x="10" y="21"/>
                    <a:pt x="10" y="21"/>
                  </a:quadBezTo>
                  <a:cubicBezTo>
                    <a:pt x="4" y="21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quadBezTo>
                    <a:pt x="39" y="0"/>
                    <a:pt x="39" y="0"/>
                  </a:quadBezTo>
                  <a:cubicBezTo>
                    <a:pt x="45" y="0"/>
                    <a:pt x="50" y="5"/>
                    <a:pt x="50" y="11"/>
                  </a:cubicBez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4" name="Freeform 202"/>
            <p:cNvSpPr/>
            <p:nvPr/>
          </p:nvSpPr>
          <p:spPr>
            <a:xfrm>
              <a:off x="4325938" y="7807325"/>
              <a:ext cx="115887" cy="47625"/>
            </a:xfrm>
            <a:custGeom>
              <a:avLst/>
              <a:gdLst>
                <a:gd name="T0" fmla="*/ 31 w 31"/>
                <a:gd name="T1" fmla="*/ 6 h 13"/>
                <a:gd name="T2" fmla="*/ 25 w 31"/>
                <a:gd name="T3" fmla="*/ 13 h 13"/>
                <a:gd name="T4" fmla="*/ 6 w 31"/>
                <a:gd name="T5" fmla="*/ 13 h 13"/>
                <a:gd name="T6" fmla="*/ 0 w 31"/>
                <a:gd name="T7" fmla="*/ 6 h 13"/>
                <a:gd name="T8" fmla="*/ 6 w 31"/>
                <a:gd name="T9" fmla="*/ 0 h 13"/>
                <a:gd name="T10" fmla="*/ 25 w 31"/>
                <a:gd name="T11" fmla="*/ 0 h 13"/>
                <a:gd name="T12" fmla="*/ 31 w 31"/>
                <a:gd name="T1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3">
                  <a:moveTo>
                    <a:pt x="31" y="6"/>
                  </a:moveTo>
                  <a:cubicBezTo>
                    <a:pt x="31" y="10"/>
                    <a:pt x="28" y="13"/>
                    <a:pt x="25" y="13"/>
                  </a:cubicBezTo>
                  <a:quadBezTo>
                    <a:pt x="6" y="13"/>
                    <a:pt x="6" y="13"/>
                  </a:quad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quadBezTo>
                    <a:pt x="25" y="0"/>
                    <a:pt x="25" y="0"/>
                  </a:quadBezTo>
                  <a:cubicBezTo>
                    <a:pt x="28" y="0"/>
                    <a:pt x="31" y="3"/>
                    <a:pt x="31" y="6"/>
                  </a:cubicBezTo>
                  <a:close/>
                </a:path>
              </a:pathLst>
            </a:custGeom>
            <a:solidFill>
              <a:srgbClr val="F051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5" name="Oval 203"/>
            <p:cNvSpPr>
              <a:spLocks noChangeArrowheads="1"/>
            </p:cNvSpPr>
            <p:nvPr/>
          </p:nvSpPr>
          <p:spPr>
            <a:xfrm>
              <a:off x="4340225" y="7950200"/>
              <a:ext cx="192087" cy="190500"/>
            </a:xfrm>
            <a:prstGeom prst="ellipse">
              <a:avLst/>
            </a:prstGeom>
            <a:solidFill>
              <a:srgbClr val="15141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6" name="Freeform 204"/>
            <p:cNvSpPr>
              <a:spLocks noEditPoints="1"/>
            </p:cNvSpPr>
            <p:nvPr/>
          </p:nvSpPr>
          <p:spPr>
            <a:xfrm>
              <a:off x="3387725" y="7683500"/>
              <a:ext cx="746125" cy="746125"/>
            </a:xfrm>
            <a:custGeom>
              <a:avLst/>
              <a:gdLst>
                <a:gd name="T0" fmla="*/ 100 w 199"/>
                <a:gd name="T1" fmla="*/ 199 h 199"/>
                <a:gd name="T2" fmla="*/ 0 w 199"/>
                <a:gd name="T3" fmla="*/ 99 h 199"/>
                <a:gd name="T4" fmla="*/ 100 w 199"/>
                <a:gd name="T5" fmla="*/ 0 h 199"/>
                <a:gd name="T6" fmla="*/ 199 w 199"/>
                <a:gd name="T7" fmla="*/ 99 h 199"/>
                <a:gd name="T8" fmla="*/ 100 w 199"/>
                <a:gd name="T9" fmla="*/ 199 h 199"/>
                <a:gd name="T10" fmla="*/ 100 w 199"/>
                <a:gd name="T11" fmla="*/ 21 h 199"/>
                <a:gd name="T12" fmla="*/ 21 w 199"/>
                <a:gd name="T13" fmla="*/ 99 h 199"/>
                <a:gd name="T14" fmla="*/ 100 w 199"/>
                <a:gd name="T15" fmla="*/ 178 h 199"/>
                <a:gd name="T16" fmla="*/ 178 w 199"/>
                <a:gd name="T17" fmla="*/ 99 h 199"/>
                <a:gd name="T18" fmla="*/ 100 w 199"/>
                <a:gd name="T19" fmla="*/ 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199"/>
                  </a:moveTo>
                  <a:cubicBezTo>
                    <a:pt x="45" y="199"/>
                    <a:pt x="0" y="154"/>
                    <a:pt x="0" y="99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4" y="0"/>
                    <a:pt x="199" y="44"/>
                    <a:pt x="199" y="99"/>
                  </a:cubicBezTo>
                  <a:cubicBezTo>
                    <a:pt x="199" y="154"/>
                    <a:pt x="154" y="199"/>
                    <a:pt x="100" y="199"/>
                  </a:cubicBezTo>
                  <a:close/>
                  <a:moveTo>
                    <a:pt x="100" y="21"/>
                  </a:moveTo>
                  <a:cubicBezTo>
                    <a:pt x="56" y="21"/>
                    <a:pt x="21" y="56"/>
                    <a:pt x="21" y="99"/>
                  </a:cubicBezTo>
                  <a:cubicBezTo>
                    <a:pt x="21" y="143"/>
                    <a:pt x="56" y="178"/>
                    <a:pt x="100" y="178"/>
                  </a:cubicBezTo>
                  <a:cubicBezTo>
                    <a:pt x="143" y="178"/>
                    <a:pt x="178" y="143"/>
                    <a:pt x="178" y="99"/>
                  </a:cubicBezTo>
                  <a:cubicBezTo>
                    <a:pt x="178" y="56"/>
                    <a:pt x="143" y="21"/>
                    <a:pt x="100" y="21"/>
                  </a:cubicBezTo>
                  <a:close/>
                </a:path>
              </a:pathLst>
            </a:custGeom>
            <a:solidFill>
              <a:srgbClr val="15141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7" name="Freeform 206"/>
            <p:cNvSpPr>
              <a:spLocks noEditPoints="1"/>
            </p:cNvSpPr>
            <p:nvPr/>
          </p:nvSpPr>
          <p:spPr>
            <a:xfrm>
              <a:off x="4546600" y="7678738"/>
              <a:ext cx="744537" cy="747713"/>
            </a:xfrm>
            <a:custGeom>
              <a:avLst/>
              <a:gdLst>
                <a:gd name="T0" fmla="*/ 99 w 198"/>
                <a:gd name="T1" fmla="*/ 199 h 199"/>
                <a:gd name="T2" fmla="*/ 0 w 198"/>
                <a:gd name="T3" fmla="*/ 100 h 199"/>
                <a:gd name="T4" fmla="*/ 99 w 198"/>
                <a:gd name="T5" fmla="*/ 0 h 199"/>
                <a:gd name="T6" fmla="*/ 198 w 198"/>
                <a:gd name="T7" fmla="*/ 100 h 199"/>
                <a:gd name="T8" fmla="*/ 99 w 198"/>
                <a:gd name="T9" fmla="*/ 199 h 199"/>
                <a:gd name="T10" fmla="*/ 99 w 198"/>
                <a:gd name="T11" fmla="*/ 21 h 199"/>
                <a:gd name="T12" fmla="*/ 20 w 198"/>
                <a:gd name="T13" fmla="*/ 100 h 199"/>
                <a:gd name="T14" fmla="*/ 99 w 198"/>
                <a:gd name="T15" fmla="*/ 178 h 199"/>
                <a:gd name="T16" fmla="*/ 178 w 198"/>
                <a:gd name="T17" fmla="*/ 100 h 199"/>
                <a:gd name="T18" fmla="*/ 99 w 198"/>
                <a:gd name="T19" fmla="*/ 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199">
                  <a:moveTo>
                    <a:pt x="99" y="199"/>
                  </a:moveTo>
                  <a:cubicBezTo>
                    <a:pt x="44" y="199"/>
                    <a:pt x="0" y="154"/>
                    <a:pt x="0" y="100"/>
                  </a:cubicBezTo>
                  <a:cubicBezTo>
                    <a:pt x="0" y="45"/>
                    <a:pt x="44" y="0"/>
                    <a:pt x="99" y="0"/>
                  </a:cubicBezTo>
                  <a:cubicBezTo>
                    <a:pt x="154" y="0"/>
                    <a:pt x="198" y="45"/>
                    <a:pt x="198" y="100"/>
                  </a:cubicBezTo>
                  <a:cubicBezTo>
                    <a:pt x="198" y="154"/>
                    <a:pt x="154" y="199"/>
                    <a:pt x="99" y="199"/>
                  </a:cubicBezTo>
                  <a:close/>
                  <a:moveTo>
                    <a:pt x="99" y="21"/>
                  </a:moveTo>
                  <a:cubicBezTo>
                    <a:pt x="56" y="21"/>
                    <a:pt x="20" y="56"/>
                    <a:pt x="20" y="100"/>
                  </a:cubicBezTo>
                  <a:cubicBezTo>
                    <a:pt x="20" y="143"/>
                    <a:pt x="56" y="178"/>
                    <a:pt x="99" y="178"/>
                  </a:cubicBezTo>
                  <a:cubicBezTo>
                    <a:pt x="142" y="178"/>
                    <a:pt x="178" y="143"/>
                    <a:pt x="178" y="100"/>
                  </a:cubicBezTo>
                  <a:cubicBezTo>
                    <a:pt x="178" y="56"/>
                    <a:pt x="142" y="21"/>
                    <a:pt x="99" y="21"/>
                  </a:cubicBezTo>
                  <a:close/>
                </a:path>
              </a:pathLst>
            </a:custGeom>
            <a:solidFill>
              <a:srgbClr val="15141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8" name="Freeform 207"/>
            <p:cNvSpPr>
              <a:spLocks noEditPoints="1"/>
            </p:cNvSpPr>
            <p:nvPr/>
          </p:nvSpPr>
          <p:spPr>
            <a:xfrm>
              <a:off x="4318000" y="7915275"/>
              <a:ext cx="754062" cy="282575"/>
            </a:xfrm>
            <a:custGeom>
              <a:avLst/>
              <a:gdLst>
                <a:gd name="T0" fmla="*/ 163 w 201"/>
                <a:gd name="T1" fmla="*/ 8 h 75"/>
                <a:gd name="T2" fmla="*/ 193 w 201"/>
                <a:gd name="T3" fmla="*/ 38 h 75"/>
                <a:gd name="T4" fmla="*/ 163 w 201"/>
                <a:gd name="T5" fmla="*/ 67 h 75"/>
                <a:gd name="T6" fmla="*/ 159 w 201"/>
                <a:gd name="T7" fmla="*/ 67 h 75"/>
                <a:gd name="T8" fmla="*/ 30 w 201"/>
                <a:gd name="T9" fmla="*/ 57 h 75"/>
                <a:gd name="T10" fmla="*/ 8 w 201"/>
                <a:gd name="T11" fmla="*/ 35 h 75"/>
                <a:gd name="T12" fmla="*/ 30 w 201"/>
                <a:gd name="T13" fmla="*/ 13 h 75"/>
                <a:gd name="T14" fmla="*/ 163 w 201"/>
                <a:gd name="T15" fmla="*/ 8 h 75"/>
                <a:gd name="T16" fmla="*/ 163 w 201"/>
                <a:gd name="T17" fmla="*/ 0 h 75"/>
                <a:gd name="T18" fmla="*/ 163 w 201"/>
                <a:gd name="T19" fmla="*/ 0 h 75"/>
                <a:gd name="T20" fmla="*/ 163 w 201"/>
                <a:gd name="T21" fmla="*/ 0 h 75"/>
                <a:gd name="T22" fmla="*/ 30 w 201"/>
                <a:gd name="T23" fmla="*/ 5 h 75"/>
                <a:gd name="T24" fmla="*/ 0 w 201"/>
                <a:gd name="T25" fmla="*/ 35 h 75"/>
                <a:gd name="T26" fmla="*/ 29 w 201"/>
                <a:gd name="T27" fmla="*/ 65 h 75"/>
                <a:gd name="T28" fmla="*/ 158 w 201"/>
                <a:gd name="T29" fmla="*/ 75 h 75"/>
                <a:gd name="T30" fmla="*/ 163 w 201"/>
                <a:gd name="T31" fmla="*/ 75 h 75"/>
                <a:gd name="T32" fmla="*/ 201 w 201"/>
                <a:gd name="T33" fmla="*/ 38 h 75"/>
                <a:gd name="T34" fmla="*/ 163 w 201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1" h="75">
                  <a:moveTo>
                    <a:pt x="163" y="8"/>
                  </a:moveTo>
                  <a:cubicBezTo>
                    <a:pt x="180" y="8"/>
                    <a:pt x="193" y="21"/>
                    <a:pt x="193" y="38"/>
                  </a:cubicBezTo>
                  <a:cubicBezTo>
                    <a:pt x="193" y="54"/>
                    <a:pt x="180" y="67"/>
                    <a:pt x="163" y="67"/>
                  </a:cubicBezTo>
                  <a:cubicBezTo>
                    <a:pt x="162" y="67"/>
                    <a:pt x="160" y="67"/>
                    <a:pt x="159" y="67"/>
                  </a:cubicBezTo>
                  <a:quadBezTo>
                    <a:pt x="30" y="57"/>
                    <a:pt x="30" y="57"/>
                  </a:quadBezTo>
                  <a:cubicBezTo>
                    <a:pt x="18" y="57"/>
                    <a:pt x="8" y="47"/>
                    <a:pt x="8" y="35"/>
                  </a:cubicBezTo>
                  <a:cubicBezTo>
                    <a:pt x="8" y="23"/>
                    <a:pt x="18" y="13"/>
                    <a:pt x="30" y="13"/>
                  </a:cubicBezTo>
                  <a:quadBezTo>
                    <a:pt x="163" y="8"/>
                    <a:pt x="163" y="8"/>
                  </a:quadBezTo>
                  <a:moveTo>
                    <a:pt x="163" y="0"/>
                  </a:moveTo>
                  <a:quadBezTo>
                    <a:pt x="163" y="0"/>
                    <a:pt x="163" y="0"/>
                  </a:quadBezTo>
                  <a:quadBezTo>
                    <a:pt x="163" y="0"/>
                    <a:pt x="163" y="0"/>
                  </a:quadBezTo>
                  <a:quadBezTo>
                    <a:pt x="30" y="5"/>
                    <a:pt x="30" y="5"/>
                  </a:quadBezTo>
                  <a:cubicBezTo>
                    <a:pt x="13" y="5"/>
                    <a:pt x="0" y="18"/>
                    <a:pt x="0" y="35"/>
                  </a:cubicBezTo>
                  <a:cubicBezTo>
                    <a:pt x="0" y="51"/>
                    <a:pt x="13" y="65"/>
                    <a:pt x="29" y="65"/>
                  </a:cubicBezTo>
                  <a:quadBezTo>
                    <a:pt x="158" y="75"/>
                    <a:pt x="158" y="75"/>
                  </a:quadBezTo>
                  <a:cubicBezTo>
                    <a:pt x="160" y="75"/>
                    <a:pt x="162" y="75"/>
                    <a:pt x="163" y="75"/>
                  </a:cubicBezTo>
                  <a:cubicBezTo>
                    <a:pt x="184" y="75"/>
                    <a:pt x="201" y="58"/>
                    <a:pt x="201" y="38"/>
                  </a:cubicBezTo>
                  <a:cubicBezTo>
                    <a:pt x="201" y="17"/>
                    <a:pt x="184" y="0"/>
                    <a:pt x="163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1;p38"/>
          <p:cNvSpPr txBox="1"/>
          <p:nvPr/>
        </p:nvSpPr>
        <p:spPr>
          <a:xfrm>
            <a:off x="5068378" y="3013500"/>
            <a:ext cx="67866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sz="4800" b="1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Part 3.</a:t>
            </a:r>
            <a:r>
              <a:rPr lang="en-US" sz="4800" b="1">
                <a:solidFill>
                  <a:schemeClr val="lt1"/>
                </a:solidFill>
                <a:latin typeface="나눔스퀘어 ExtraBold"/>
                <a:ea typeface="나눔스퀘어 ExtraBold"/>
              </a:rPr>
              <a:t> </a:t>
            </a:r>
            <a:endParaRPr lang="en-US" sz="4800" b="1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sz="360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고양시 </a:t>
            </a:r>
            <a:r>
              <a:rPr lang="ko-KR" altLang="en-US" sz="360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거주 인구 데이터 분석</a:t>
            </a:r>
            <a:endParaRPr lang="ko-KR" altLang="en-US" sz="440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" name="Google Shape;392;p38"/>
          <p:cNvSpPr txBox="1"/>
          <p:nvPr/>
        </p:nvSpPr>
        <p:spPr>
          <a:xfrm>
            <a:off x="5315368" y="4954380"/>
            <a:ext cx="6383400" cy="37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1.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  최근 3개년 (2017-2019) 고양시 인구 변화</a:t>
            </a:r>
            <a:endParaRPr lang="ko-KR" altLang="en-US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2.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  신규 택지개발지역 (장항</a:t>
            </a: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1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동/송산/대화)  3개년 인구 변화</a:t>
            </a:r>
            <a:endParaRPr lang="ko-KR" altLang="en-US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grpSp>
        <p:nvGrpSpPr>
          <p:cNvPr id="4" name="Google Shape;393;p38"/>
          <p:cNvGrpSpPr/>
          <p:nvPr/>
        </p:nvGrpSpPr>
        <p:grpSpPr>
          <a:xfrm rot="0"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36" name="Google Shape;394;p38"/>
            <p:cNvGrpSpPr/>
            <p:nvPr/>
          </p:nvGrpSpPr>
          <p:grpSpPr>
            <a:xfrm rot="0"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38" name="Google Shape;395;p38"/>
              <p:cNvSpPr/>
              <p:nvPr/>
            </p:nvSpPr>
            <p:spPr>
              <a:xfrm>
                <a:off x="3762375" y="2990850"/>
                <a:ext cx="1143000" cy="108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  <p:sp>
            <p:nvSpPr>
              <p:cNvPr id="39" name="Google Shape;396;p38"/>
              <p:cNvSpPr/>
              <p:nvPr/>
            </p:nvSpPr>
            <p:spPr>
              <a:xfrm>
                <a:off x="3554663" y="2792663"/>
                <a:ext cx="636300" cy="636300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  <p:sp>
            <p:nvSpPr>
              <p:cNvPr id="40" name="Google Shape;397;p38"/>
              <p:cNvSpPr/>
              <p:nvPr/>
            </p:nvSpPr>
            <p:spPr>
              <a:xfrm rot="10800000">
                <a:off x="4457737" y="3638587"/>
                <a:ext cx="636300" cy="636300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98;p38"/>
            <p:cNvSpPr/>
            <p:nvPr/>
          </p:nvSpPr>
          <p:spPr>
            <a:xfrm rot="16200000" flipH="1">
              <a:off x="3912687" y="3138168"/>
              <a:ext cx="746795" cy="703302"/>
            </a:xfrm>
            <a:custGeom>
              <a:avLst/>
              <a:gdLst/>
              <a:rect l="l" t="t" r="r" b="b"/>
              <a:pathLst>
                <a:path w="2928608" h="2758049" extrusionOk="0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/>
          <p:nvPr/>
        </p:nvSpPr>
        <p:spPr>
          <a:xfrm rot="2700000">
            <a:off x="7481162" y="1973464"/>
            <a:ext cx="1723431" cy="1716991"/>
          </a:xfrm>
          <a:custGeom>
            <a:avLst/>
            <a:gd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50800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 rot="2700000">
            <a:off x="5958909" y="1973462"/>
            <a:ext cx="1723431" cy="1716991"/>
          </a:xfrm>
          <a:custGeom>
            <a:avLst/>
            <a:gd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lt1"/>
          </a:solidFill>
          <a:ln w="5080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6"/>
          <p:cNvSpPr/>
          <p:nvPr/>
        </p:nvSpPr>
        <p:spPr>
          <a:xfrm rot="2700000">
            <a:off x="4436656" y="1973460"/>
            <a:ext cx="1723431" cy="1716991"/>
          </a:xfrm>
          <a:custGeom>
            <a:avLst/>
            <a:gd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6"/>
          <p:cNvSpPr/>
          <p:nvPr/>
        </p:nvSpPr>
        <p:spPr>
          <a:xfrm rot="2700000">
            <a:off x="2914403" y="1973458"/>
            <a:ext cx="1723431" cy="1716991"/>
          </a:xfrm>
          <a:custGeom>
            <a:avLst/>
            <a:gd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lt1"/>
          </a:solidFill>
          <a:ln w="5080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800249" y="4155367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36"/>
          <p:cNvGrpSpPr/>
          <p:nvPr/>
        </p:nvGrpSpPr>
        <p:grpSpPr>
          <a:xfrm rot="0">
            <a:off x="7303009" y="4182030"/>
            <a:ext cx="4082396" cy="935299"/>
            <a:chOff x="3181694" y="5173423"/>
            <a:chExt cx="2743926" cy="935299"/>
          </a:xfrm>
        </p:grpSpPr>
        <p:sp>
          <p:nvSpPr>
            <p:cNvPr id="329" name="Google Shape;329;p36"/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과정 </a:t>
              </a:r>
              <a:r>
                <a:rPr lang="en-US" altLang="ko-KR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1</a:t>
              </a:r>
              <a:endParaRPr lang="en-US" altLang="ko-KR" sz="16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330" name="Google Shape;330;p36"/>
            <p:cNvSpPr txBox="1"/>
            <p:nvPr/>
          </p:nvSpPr>
          <p:spPr>
            <a:xfrm>
              <a:off x="3181694" y="5462391"/>
              <a:ext cx="27363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latin typeface="나눔스퀘어"/>
                  <a:ea typeface="나눔스퀘어"/>
                </a:rPr>
                <a:t>인구통계 데이터 ‘행정구역’ 컬럼 중 </a:t>
              </a:r>
              <a:endParaRPr lang="ko-KR" altLang="en-US" sz="1300">
                <a:latin typeface="나눔스퀘어"/>
                <a:ea typeface="나눔스퀘어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latin typeface="나눔스퀘어"/>
                  <a:ea typeface="나눔스퀘어"/>
                </a:rPr>
                <a:t>‘경기도 고양시(4128000000) </a:t>
              </a:r>
              <a:r>
                <a:rPr lang="en-US" altLang="ko-KR" sz="1300">
                  <a:latin typeface="나눔스퀘어"/>
                  <a:ea typeface="나눔스퀘어"/>
                </a:rPr>
                <a:t>‘</a:t>
              </a:r>
              <a:r>
                <a:rPr lang="ko-KR" altLang="en-US" sz="1300">
                  <a:latin typeface="나눔스퀘어"/>
                  <a:ea typeface="나눔스퀘어"/>
                </a:rPr>
                <a:t>해당 데이터만 추출</a:t>
              </a:r>
              <a:endParaRPr lang="ko-KR" altLang="en-US" sz="1300">
                <a:latin typeface="나눔스퀘어"/>
                <a:ea typeface="나눔스퀘어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300">
                <a:solidFill>
                  <a:srgbClr val="3f3f3f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</p:txBody>
        </p:sp>
      </p:grpSp>
      <p:sp>
        <p:nvSpPr>
          <p:cNvPr id="331" name="Google Shape;331;p36"/>
          <p:cNvSpPr txBox="1"/>
          <p:nvPr/>
        </p:nvSpPr>
        <p:spPr>
          <a:xfrm>
            <a:off x="6206220" y="4034621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ko-KR" altLang="en-US"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732215" y="5402689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altLang="ko-KR"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419;p40"/>
          <p:cNvSpPr txBox="1">
            <a:spLocks noGrp="1"/>
          </p:cNvSpPr>
          <p:nvPr/>
        </p:nvSpPr>
        <p:spPr>
          <a:xfrm>
            <a:off x="2177627" y="195835"/>
            <a:ext cx="7836745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/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3-1.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최근 3개년 (2017-2019) 고양시 인구 변화</a:t>
            </a:r>
            <a:endParaRPr lang="ko-KR" altLang="en-US" sz="2800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4241495" y="1456118"/>
            <a:ext cx="3709010" cy="361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b="1">
                <a:latin typeface="나눔스퀘어"/>
                <a:ea typeface="나눔스퀘어"/>
                <a:cs typeface="함초롬바탕"/>
              </a:rPr>
              <a:t>[</a:t>
            </a:r>
            <a:r>
              <a:rPr lang="ko-KR" altLang="en-US" sz="1800" b="1">
                <a:latin typeface="나눔스퀘어"/>
                <a:ea typeface="나눔스퀘어"/>
                <a:cs typeface="함초롬바탕"/>
              </a:rPr>
              <a:t>고양시 전체 총 인구 추이 변화 분석</a:t>
            </a:r>
            <a:r>
              <a:rPr lang="en-US" altLang="ko-KR" sz="1800" b="1">
                <a:latin typeface="나눔스퀘어"/>
                <a:ea typeface="나눔스퀘어"/>
                <a:cs typeface="함초롬바탕"/>
              </a:rPr>
              <a:t>]</a:t>
            </a:r>
            <a:endParaRPr lang="en-US" altLang="ko-KR" sz="1800" b="1">
              <a:latin typeface="나눔스퀘어"/>
              <a:ea typeface="나눔스퀘어"/>
              <a:cs typeface="함초롬바탕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3421241" y="2631621"/>
            <a:ext cx="1547539" cy="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>
                <a:latin typeface="나눔스퀘어 ExtraBold"/>
                <a:ea typeface="나눔스퀘어 ExtraBold"/>
                <a:cs typeface="함초롬바탕"/>
              </a:rPr>
              <a:t>분석 이유</a:t>
            </a:r>
            <a:r>
              <a:rPr lang="ko-KR" altLang="en-US" sz="1500">
                <a:latin typeface="나눔스퀘어 ExtraBold"/>
                <a:ea typeface="나눔스퀘어 ExtraBold"/>
                <a:cs typeface="함초롬바탕"/>
              </a:rPr>
              <a:t> </a:t>
            </a:r>
            <a:endParaRPr lang="ko-KR" altLang="en-US" sz="1500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5099049" y="2667000"/>
            <a:ext cx="996951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>
                <a:latin typeface="나눔스퀘어 ExtraBold"/>
                <a:ea typeface="나눔스퀘어 ExtraBold"/>
                <a:cs typeface="함초롬바탕"/>
              </a:rPr>
              <a:t>과정 </a:t>
            </a:r>
            <a:r>
              <a:rPr lang="en-US" altLang="ko-KR" sz="1800">
                <a:latin typeface="나눔스퀘어 ExtraBold"/>
                <a:ea typeface="나눔스퀘어 ExtraBold"/>
                <a:cs typeface="함초롬바탕"/>
              </a:rPr>
              <a:t>1</a:t>
            </a:r>
            <a:endParaRPr lang="en-US" altLang="ko-KR" sz="1800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6618968" y="2685596"/>
            <a:ext cx="1117600" cy="360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>
                <a:latin typeface="나눔스퀘어 ExtraBold"/>
                <a:ea typeface="나눔스퀘어 ExtraBold"/>
                <a:cs typeface="함초롬바탕"/>
              </a:rPr>
              <a:t>과정 </a:t>
            </a:r>
            <a:r>
              <a:rPr lang="en-US" altLang="ko-KR" sz="1800">
                <a:latin typeface="나눔스퀘어 ExtraBold"/>
                <a:ea typeface="나눔스퀘어 ExtraBold"/>
                <a:cs typeface="함초롬바탕"/>
              </a:rPr>
              <a:t>2</a:t>
            </a:r>
            <a:endParaRPr lang="en-US" altLang="ko-KR" sz="1800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8175625" y="2665638"/>
            <a:ext cx="879928" cy="36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>
                <a:latin typeface="나눔스퀘어 ExtraBold"/>
                <a:ea typeface="나눔스퀘어 ExtraBold"/>
                <a:cs typeface="함초롬바탕"/>
              </a:rPr>
              <a:t>시각화</a:t>
            </a:r>
            <a:endParaRPr lang="ko-KR" altLang="en-US" sz="1800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55" name="Google Shape;331;p36"/>
          <p:cNvSpPr txBox="1"/>
          <p:nvPr/>
        </p:nvSpPr>
        <p:spPr>
          <a:xfrm>
            <a:off x="6279246" y="5343628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altLang="ko-KR"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61" name="Google Shape;328;p36"/>
          <p:cNvGrpSpPr/>
          <p:nvPr/>
        </p:nvGrpSpPr>
        <p:grpSpPr>
          <a:xfrm rot="0">
            <a:off x="1829002" y="5525055"/>
            <a:ext cx="4082396" cy="935299"/>
            <a:chOff x="3181694" y="5173423"/>
            <a:chExt cx="2743926" cy="935299"/>
          </a:xfrm>
        </p:grpSpPr>
        <p:sp>
          <p:nvSpPr>
            <p:cNvPr id="362" name="Google Shape;329;p36"/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과정 </a:t>
              </a:r>
              <a:r>
                <a:rPr lang="en-US" altLang="ko-KR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2</a:t>
              </a:r>
              <a:endParaRPr lang="en-US" altLang="ko-KR" sz="16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363" name="Google Shape;330;p36"/>
            <p:cNvSpPr txBox="1"/>
            <p:nvPr/>
          </p:nvSpPr>
          <p:spPr>
            <a:xfrm>
              <a:off x="3181694" y="5462391"/>
              <a:ext cx="27363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300">
                  <a:latin typeface="나눔스퀘어"/>
                  <a:ea typeface="나눔스퀘어"/>
                </a:rPr>
                <a:t>‘</a:t>
              </a:r>
              <a:r>
                <a:rPr lang="ko-KR" altLang="en-US" sz="1300">
                  <a:latin typeface="나눔스퀘어"/>
                  <a:ea typeface="나눔스퀘어"/>
                </a:rPr>
                <a:t>총인구수’ 컬럼을 float로 변환 후 ‘ , ’ 제거 </a:t>
              </a:r>
              <a:endParaRPr lang="ko-KR" altLang="en-US" sz="1300">
                <a:latin typeface="나눔스퀘어"/>
                <a:ea typeface="나눔스퀘어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300">
                <a:solidFill>
                  <a:srgbClr val="3f3f3f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</p:txBody>
        </p:sp>
      </p:grpSp>
      <p:grpSp>
        <p:nvGrpSpPr>
          <p:cNvPr id="364" name="Google Shape;328;p36"/>
          <p:cNvGrpSpPr/>
          <p:nvPr/>
        </p:nvGrpSpPr>
        <p:grpSpPr>
          <a:xfrm rot="0">
            <a:off x="1829002" y="4198359"/>
            <a:ext cx="4082396" cy="935299"/>
            <a:chOff x="3181694" y="5173423"/>
            <a:chExt cx="2743926" cy="935299"/>
          </a:xfrm>
        </p:grpSpPr>
        <p:sp>
          <p:nvSpPr>
            <p:cNvPr id="365" name="Google Shape;329;p36"/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분석 이유</a:t>
              </a:r>
              <a:endParaRPr lang="ko-KR" altLang="en-US" sz="16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366" name="Google Shape;330;p36"/>
            <p:cNvSpPr txBox="1"/>
            <p:nvPr/>
          </p:nvSpPr>
          <p:spPr>
            <a:xfrm>
              <a:off x="3181694" y="5462391"/>
              <a:ext cx="27363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주거 밀집지역 인근 두 시간대 이용 정류장 차이를 위해 </a:t>
              </a:r>
              <a:endParaRPr lang="ko-KR" altLang="en-US" sz="1300">
                <a:solidFill>
                  <a:schemeClr val="dk1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 주거 지역 인구 및 인구 밀도 데이터 분석 진행 필요</a:t>
              </a:r>
              <a:endParaRPr lang="ko-KR" altLang="en-US" sz="1300">
                <a:solidFill>
                  <a:schemeClr val="dk1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300">
                <a:solidFill>
                  <a:srgbClr val="3f3f3f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</p:txBody>
        </p:sp>
      </p:grpSp>
      <p:grpSp>
        <p:nvGrpSpPr>
          <p:cNvPr id="367" name="Google Shape;328;p36"/>
          <p:cNvGrpSpPr/>
          <p:nvPr/>
        </p:nvGrpSpPr>
        <p:grpSpPr>
          <a:xfrm rot="0">
            <a:off x="7342015" y="5525055"/>
            <a:ext cx="4082396" cy="935299"/>
            <a:chOff x="3181694" y="5173423"/>
            <a:chExt cx="2743926" cy="935299"/>
          </a:xfrm>
        </p:grpSpPr>
        <p:sp>
          <p:nvSpPr>
            <p:cNvPr id="368" name="Google Shape;329;p36"/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시각화</a:t>
              </a:r>
              <a:endParaRPr lang="ko-KR" altLang="en-US" sz="16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369" name="Google Shape;330;p36"/>
            <p:cNvSpPr txBox="1"/>
            <p:nvPr/>
          </p:nvSpPr>
          <p:spPr>
            <a:xfrm>
              <a:off x="3181694" y="5462391"/>
              <a:ext cx="27363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latin typeface="나눔스퀘어"/>
                  <a:ea typeface="나눔스퀘어"/>
                </a:rPr>
                <a:t>그래프 시각화 </a:t>
              </a:r>
              <a:endParaRPr lang="ko-KR" altLang="en-US" sz="1300">
                <a:latin typeface="나눔스퀘어"/>
                <a:ea typeface="나눔스퀘어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300">
                <a:solidFill>
                  <a:srgbClr val="3f3f3f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</p:txBody>
        </p:sp>
      </p:grpSp>
      <p:sp>
        <p:nvSpPr>
          <p:cNvPr id="370" name="직사각형 8"/>
          <p:cNvSpPr/>
          <p:nvPr/>
        </p:nvSpPr>
        <p:spPr>
          <a:xfrm>
            <a:off x="670832" y="3883024"/>
            <a:ext cx="5240566" cy="127865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1" name="직사각형 8"/>
          <p:cNvSpPr/>
          <p:nvPr/>
        </p:nvSpPr>
        <p:spPr>
          <a:xfrm>
            <a:off x="6096000" y="3888011"/>
            <a:ext cx="5240566" cy="127865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2" name="직사각형 8"/>
          <p:cNvSpPr/>
          <p:nvPr/>
        </p:nvSpPr>
        <p:spPr>
          <a:xfrm>
            <a:off x="670832" y="5271405"/>
            <a:ext cx="5240566" cy="127865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3" name="직사각형 8"/>
          <p:cNvSpPr/>
          <p:nvPr/>
        </p:nvSpPr>
        <p:spPr>
          <a:xfrm>
            <a:off x="6096000" y="5260065"/>
            <a:ext cx="5240566" cy="127865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7;p36"/>
          <p:cNvSpPr txBox="1"/>
          <p:nvPr/>
        </p:nvSpPr>
        <p:spPr>
          <a:xfrm>
            <a:off x="7666078" y="1908241"/>
            <a:ext cx="3100783" cy="184664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그래프</a:t>
            </a:r>
            <a:r>
              <a:rPr lang="en-US" altLang="ko-KR" sz="13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1)</a:t>
            </a:r>
            <a:r>
              <a:rPr lang="ko-KR" altLang="en-US" sz="13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최근 </a:t>
            </a:r>
            <a:r>
              <a:rPr lang="en-US" altLang="ko-KR" sz="13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3</a:t>
            </a:r>
            <a:r>
              <a:rPr lang="ko-KR" altLang="en-US" sz="13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개년 고양시 인구 변화 추이</a:t>
            </a:r>
            <a:r>
              <a:rPr lang="ko-KR" altLang="en-US" sz="12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endParaRPr lang="ko-KR" altLang="en-US" sz="1200" b="1">
              <a:solidFill>
                <a:srgbClr val="3f3f3f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15" name="직사각형 52"/>
          <p:cNvSpPr/>
          <p:nvPr/>
        </p:nvSpPr>
        <p:spPr>
          <a:xfrm>
            <a:off x="-10511" y="5279684"/>
            <a:ext cx="12192000" cy="1578315"/>
          </a:xfrm>
          <a:prstGeom prst="rect">
            <a:avLst/>
          </a:prstGeom>
          <a:solidFill>
            <a:srgbClr val="79d155"/>
          </a:solidFill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Google Shape;419;p40"/>
          <p:cNvSpPr txBox="1">
            <a:spLocks noGrp="1"/>
          </p:cNvSpPr>
          <p:nvPr/>
        </p:nvSpPr>
        <p:spPr>
          <a:xfrm>
            <a:off x="2177627" y="195835"/>
            <a:ext cx="7836745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/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3-1.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최근 3개년 (2017-2019) 고양시 인구 변화</a:t>
            </a:r>
            <a:endParaRPr lang="ko-KR" altLang="en-US" sz="2800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3245" y="2081488"/>
            <a:ext cx="9792007" cy="24228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56084" y="5759222"/>
            <a:ext cx="7279821" cy="363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>
                <a:solidFill>
                  <a:schemeClr val="lt1"/>
                </a:solidFill>
                <a:latin typeface="나눔스퀘어 ExtraBold"/>
                <a:ea typeface="나눔스퀘어 ExtraBold"/>
              </a:rPr>
              <a:t>2019</a:t>
            </a:r>
            <a:r>
              <a:rPr lang="ko-KR" altLang="en-US" sz="1800">
                <a:solidFill>
                  <a:schemeClr val="lt1"/>
                </a:solidFill>
                <a:latin typeface="나눔스퀘어 ExtraBold"/>
                <a:ea typeface="나눔스퀘어 ExtraBold"/>
              </a:rPr>
              <a:t>년 </a:t>
            </a:r>
            <a:r>
              <a:rPr lang="en-US" altLang="ko-KR" sz="1800">
                <a:solidFill>
                  <a:schemeClr val="lt1"/>
                </a:solidFill>
                <a:latin typeface="나눔스퀘어 ExtraBold"/>
                <a:ea typeface="나눔스퀘어 ExtraBold"/>
              </a:rPr>
              <a:t>7</a:t>
            </a:r>
            <a:r>
              <a:rPr lang="ko-KR" altLang="en-US" sz="1800">
                <a:solidFill>
                  <a:schemeClr val="lt1"/>
                </a:solidFill>
                <a:latin typeface="나눔스퀘어 ExtraBold"/>
                <a:ea typeface="나눔스퀘어 ExtraBold"/>
              </a:rPr>
              <a:t>월을 기점으로 고양시 총 인구가 급격하게 증가 했음을 확인</a:t>
            </a:r>
            <a:r>
              <a:rPr lang="ko-KR" altLang="en-US">
                <a:solidFill>
                  <a:schemeClr val="lt1"/>
                </a:solidFill>
                <a:latin typeface="나눔스퀘어 ExtraBold"/>
                <a:ea typeface="나눔스퀘어 ExtraBold"/>
              </a:rPr>
              <a:t> </a:t>
            </a:r>
            <a:endParaRPr lang="ko-KR" altLang="en-US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/>
        </p:nvSpPr>
        <p:spPr>
          <a:xfrm>
            <a:off x="2857249" y="283599"/>
            <a:ext cx="619167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목차 </a:t>
            </a:r>
            <a:endParaRPr sz="5400">
              <a:solidFill>
                <a:schemeClr val="lt1"/>
              </a:solidFill>
              <a:latin typeface="나눔스퀘어 ExtraBold"/>
              <a:ea typeface="나눔스퀘어 ExtraBold"/>
              <a:sym typeface="Arial"/>
            </a:endParaRPr>
          </a:p>
        </p:txBody>
      </p:sp>
      <p:grpSp>
        <p:nvGrpSpPr>
          <p:cNvPr id="123" name="Google Shape;123;p30"/>
          <p:cNvGrpSpPr/>
          <p:nvPr/>
        </p:nvGrpSpPr>
        <p:grpSpPr>
          <a:xfrm rot="0">
            <a:off x="1975426" y="1727424"/>
            <a:ext cx="5483384" cy="812037"/>
            <a:chOff x="5776287" y="1615577"/>
            <a:chExt cx="5483384" cy="812037"/>
          </a:xfrm>
        </p:grpSpPr>
        <p:sp>
          <p:nvSpPr>
            <p:cNvPr id="126" name="Google Shape;126;p30"/>
            <p:cNvSpPr txBox="1"/>
            <p:nvPr/>
          </p:nvSpPr>
          <p:spPr>
            <a:xfrm>
              <a:off x="6751979" y="1756650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400" b="1">
                  <a:solidFill>
                    <a:schemeClr val="lt1"/>
                  </a:solidFill>
                  <a:latin typeface="나눔스퀘어 ExtraBold"/>
                  <a:ea typeface="나눔스퀘어 ExtraBold"/>
                  <a:sym typeface="Arial"/>
                </a:rPr>
                <a:t>분석 배경 </a:t>
              </a:r>
              <a:endParaRPr sz="2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  <p:sp>
          <p:nvSpPr>
            <p:cNvPr id="127" name="Google Shape;127;p30"/>
            <p:cNvSpPr txBox="1"/>
            <p:nvPr/>
          </p:nvSpPr>
          <p:spPr>
            <a:xfrm>
              <a:off x="5776287" y="1615577"/>
              <a:ext cx="1079206" cy="8120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4400" b="1">
                  <a:solidFill>
                    <a:schemeClr val="lt1"/>
                  </a:solidFill>
                  <a:latin typeface="나눔스퀘어 ExtraBold"/>
                  <a:ea typeface="나눔스퀘어 ExtraBold"/>
                  <a:sym typeface="Arial"/>
                </a:rPr>
                <a:t>01</a:t>
              </a:r>
              <a:endParaRPr sz="4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</p:grpSp>
      <p:grpSp>
        <p:nvGrpSpPr>
          <p:cNvPr id="128" name="Google Shape;128;p30"/>
          <p:cNvGrpSpPr/>
          <p:nvPr/>
        </p:nvGrpSpPr>
        <p:grpSpPr>
          <a:xfrm rot="0">
            <a:off x="3468478" y="3439683"/>
            <a:ext cx="6798459" cy="820360"/>
            <a:chOff x="5708910" y="1606494"/>
            <a:chExt cx="6207296" cy="895245"/>
          </a:xfrm>
        </p:grpSpPr>
        <p:sp>
          <p:nvSpPr>
            <p:cNvPr id="131" name="Google Shape;131;p30"/>
            <p:cNvSpPr txBox="1"/>
            <p:nvPr/>
          </p:nvSpPr>
          <p:spPr>
            <a:xfrm>
              <a:off x="6722563" y="1606494"/>
              <a:ext cx="5193643" cy="489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400" b="1">
                  <a:solidFill>
                    <a:schemeClr val="lt1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고양시 공공자전거 스테이션 현황</a:t>
              </a:r>
              <a:endParaRPr sz="2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  <p:sp>
          <p:nvSpPr>
            <p:cNvPr id="132" name="Google Shape;132;p30"/>
            <p:cNvSpPr txBox="1"/>
            <p:nvPr/>
          </p:nvSpPr>
          <p:spPr>
            <a:xfrm>
              <a:off x="5708910" y="1615577"/>
              <a:ext cx="1146583" cy="886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400" b="1">
                  <a:solidFill>
                    <a:schemeClr val="lt1"/>
                  </a:solidFill>
                  <a:latin typeface="나눔스퀘어 ExtraBold"/>
                  <a:ea typeface="나눔스퀘어 ExtraBold"/>
                  <a:sym typeface="Arial"/>
                </a:rPr>
                <a:t>Part1.</a:t>
              </a:r>
              <a:endParaRPr sz="2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</p:grpSp>
      <p:grpSp>
        <p:nvGrpSpPr>
          <p:cNvPr id="143" name="Google Shape;143;p30"/>
          <p:cNvGrpSpPr/>
          <p:nvPr/>
        </p:nvGrpSpPr>
        <p:grpSpPr>
          <a:xfrm rot="0">
            <a:off x="7861110" y="623255"/>
            <a:ext cx="4330890" cy="419100"/>
            <a:chOff x="8086725" y="476250"/>
            <a:chExt cx="4105275" cy="419100"/>
          </a:xfrm>
        </p:grpSpPr>
        <p:sp>
          <p:nvSpPr>
            <p:cNvPr id="144" name="Google Shape;144;p30"/>
            <p:cNvSpPr/>
            <p:nvPr/>
          </p:nvSpPr>
          <p:spPr>
            <a:xfrm>
              <a:off x="8086725" y="476250"/>
              <a:ext cx="4105275" cy="55152"/>
            </a:xfrm>
            <a:prstGeom prst="rect">
              <a:avLst/>
            </a:prstGeom>
            <a:solidFill>
              <a:schemeClr val="lt1">
                <a:alpha val="7569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8086725" y="597566"/>
              <a:ext cx="4105275" cy="55152"/>
            </a:xfrm>
            <a:prstGeom prst="rect">
              <a:avLst/>
            </a:prstGeom>
            <a:solidFill>
              <a:schemeClr val="lt1">
                <a:alpha val="7569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>
              <a:off x="8086725" y="718882"/>
              <a:ext cx="4105275" cy="55152"/>
            </a:xfrm>
            <a:prstGeom prst="rect">
              <a:avLst/>
            </a:prstGeom>
            <a:solidFill>
              <a:schemeClr val="lt1">
                <a:alpha val="7569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>
              <a:off x="8086725" y="840198"/>
              <a:ext cx="4105275" cy="55152"/>
            </a:xfrm>
            <a:prstGeom prst="rect">
              <a:avLst/>
            </a:prstGeom>
            <a:solidFill>
              <a:schemeClr val="lt1">
                <a:alpha val="75690"/>
              </a:scheme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30"/>
          <p:cNvSpPr/>
          <p:nvPr/>
        </p:nvSpPr>
        <p:spPr>
          <a:xfrm rot="5400000">
            <a:off x="-1758439" y="2725388"/>
            <a:ext cx="4972050" cy="1445239"/>
          </a:xfrm>
          <a:custGeom>
            <a:avLst/>
            <a:gdLst/>
            <a:rect l="l" t="t" r="r" b="b"/>
            <a:pathLst>
              <a:path w="4972050" h="1445239" extrusionOk="0">
                <a:moveTo>
                  <a:pt x="0" y="0"/>
                </a:moveTo>
                <a:lnTo>
                  <a:pt x="4972050" y="0"/>
                </a:lnTo>
                <a:lnTo>
                  <a:pt x="4972050" y="1445239"/>
                </a:lnTo>
                <a:lnTo>
                  <a:pt x="4846713" y="1445239"/>
                </a:lnTo>
                <a:lnTo>
                  <a:pt x="4846713" y="125337"/>
                </a:lnTo>
                <a:lnTo>
                  <a:pt x="125337" y="125337"/>
                </a:lnTo>
                <a:lnTo>
                  <a:pt x="125337" y="1445239"/>
                </a:lnTo>
                <a:lnTo>
                  <a:pt x="0" y="144523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/>
          <p:nvPr/>
        </p:nvSpPr>
        <p:spPr>
          <a:xfrm rot="2735247">
            <a:off x="1354415" y="305526"/>
            <a:ext cx="104775" cy="14452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0"/>
          <p:cNvSpPr/>
          <p:nvPr/>
        </p:nvSpPr>
        <p:spPr>
          <a:xfrm rot="2735247">
            <a:off x="2082685" y="-138606"/>
            <a:ext cx="104775" cy="1445239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975426" y="5479526"/>
            <a:ext cx="5483384" cy="803731"/>
            <a:chOff x="3504906" y="4937700"/>
            <a:chExt cx="5483384" cy="803731"/>
          </a:xfrm>
        </p:grpSpPr>
        <p:sp>
          <p:nvSpPr>
            <p:cNvPr id="35" name="Google Shape;141;p30"/>
            <p:cNvSpPr txBox="1"/>
            <p:nvPr/>
          </p:nvSpPr>
          <p:spPr>
            <a:xfrm>
              <a:off x="4480598" y="5060667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400" b="1">
                  <a:solidFill>
                    <a:schemeClr val="lt1"/>
                  </a:solidFill>
                  <a:latin typeface="나눔스퀘어 ExtraBold"/>
                  <a:ea typeface="나눔스퀘어 ExtraBold"/>
                  <a:sym typeface="Arial"/>
                </a:rPr>
                <a:t>분석 결과 </a:t>
              </a:r>
              <a:endParaRPr sz="2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  <p:sp>
          <p:nvSpPr>
            <p:cNvPr id="33" name="Google Shape;142;p30"/>
            <p:cNvSpPr txBox="1"/>
            <p:nvPr/>
          </p:nvSpPr>
          <p:spPr>
            <a:xfrm>
              <a:off x="3504906" y="4937700"/>
              <a:ext cx="1079206" cy="803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4400" b="1">
                  <a:solidFill>
                    <a:schemeClr val="lt1"/>
                  </a:solidFill>
                  <a:latin typeface="나눔스퀘어 ExtraBold"/>
                  <a:ea typeface="나눔스퀘어 ExtraBold"/>
                  <a:sym typeface="Arial"/>
                </a:rPr>
                <a:t>03</a:t>
              </a:r>
              <a:endParaRPr sz="4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</p:grpSp>
      <p:grpSp>
        <p:nvGrpSpPr>
          <p:cNvPr id="26" name="Google Shape;128;p30"/>
          <p:cNvGrpSpPr/>
          <p:nvPr/>
        </p:nvGrpSpPr>
        <p:grpSpPr>
          <a:xfrm rot="0">
            <a:off x="1959646" y="2512064"/>
            <a:ext cx="6175870" cy="886162"/>
            <a:chOff x="5708910" y="1615577"/>
            <a:chExt cx="6175870" cy="886162"/>
          </a:xfrm>
        </p:grpSpPr>
        <p:sp>
          <p:nvSpPr>
            <p:cNvPr id="27" name="Google Shape;131;p30"/>
            <p:cNvSpPr txBox="1"/>
            <p:nvPr/>
          </p:nvSpPr>
          <p:spPr>
            <a:xfrm>
              <a:off x="6691137" y="1776195"/>
              <a:ext cx="5193643" cy="489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400" b="1">
                  <a:solidFill>
                    <a:schemeClr val="lt1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분석 방법</a:t>
              </a:r>
              <a:endParaRPr sz="2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  <p:sp>
          <p:nvSpPr>
            <p:cNvPr id="28" name="Google Shape;132;p30"/>
            <p:cNvSpPr txBox="1"/>
            <p:nvPr/>
          </p:nvSpPr>
          <p:spPr>
            <a:xfrm>
              <a:off x="5708910" y="1615577"/>
              <a:ext cx="1146583" cy="886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4400" b="1">
                  <a:solidFill>
                    <a:schemeClr val="lt1"/>
                  </a:solidFill>
                  <a:latin typeface="나눔스퀘어 ExtraBold"/>
                  <a:ea typeface="나눔스퀘어 ExtraBold"/>
                  <a:sym typeface="Arial"/>
                </a:rPr>
                <a:t>02</a:t>
              </a:r>
              <a:endParaRPr sz="4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</p:grpSp>
      <p:grpSp>
        <p:nvGrpSpPr>
          <p:cNvPr id="29" name="Google Shape;128;p30"/>
          <p:cNvGrpSpPr/>
          <p:nvPr/>
        </p:nvGrpSpPr>
        <p:grpSpPr>
          <a:xfrm rot="0">
            <a:off x="3468478" y="3977745"/>
            <a:ext cx="6798459" cy="820360"/>
            <a:chOff x="5708910" y="1606494"/>
            <a:chExt cx="6207296" cy="895245"/>
          </a:xfrm>
        </p:grpSpPr>
        <p:sp>
          <p:nvSpPr>
            <p:cNvPr id="30" name="Google Shape;131;p30"/>
            <p:cNvSpPr txBox="1"/>
            <p:nvPr/>
          </p:nvSpPr>
          <p:spPr>
            <a:xfrm>
              <a:off x="6722563" y="1606494"/>
              <a:ext cx="5193643" cy="489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400" b="1">
                  <a:solidFill>
                    <a:schemeClr val="lt1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고양시 거주 인구 데이터 분석</a:t>
              </a:r>
              <a:endParaRPr lang="ko-KR" altLang="en-US" sz="2400" b="1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31" name="Google Shape;132;p30"/>
            <p:cNvSpPr txBox="1"/>
            <p:nvPr/>
          </p:nvSpPr>
          <p:spPr>
            <a:xfrm>
              <a:off x="5708910" y="1615577"/>
              <a:ext cx="1146583" cy="886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400" b="1">
                  <a:solidFill>
                    <a:schemeClr val="lt1"/>
                  </a:solidFill>
                  <a:latin typeface="나눔스퀘어 ExtraBold"/>
                  <a:ea typeface="나눔스퀘어 ExtraBold"/>
                  <a:sym typeface="Arial"/>
                </a:rPr>
                <a:t>Part2.</a:t>
              </a:r>
              <a:endParaRPr sz="2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</p:grpSp>
      <p:grpSp>
        <p:nvGrpSpPr>
          <p:cNvPr id="32" name="Google Shape;128;p30"/>
          <p:cNvGrpSpPr/>
          <p:nvPr/>
        </p:nvGrpSpPr>
        <p:grpSpPr>
          <a:xfrm rot="0">
            <a:off x="3468478" y="4554527"/>
            <a:ext cx="6798459" cy="820360"/>
            <a:chOff x="5708910" y="1606494"/>
            <a:chExt cx="6207296" cy="895245"/>
          </a:xfrm>
        </p:grpSpPr>
        <p:sp>
          <p:nvSpPr>
            <p:cNvPr id="34" name="Google Shape;131;p30"/>
            <p:cNvSpPr txBox="1"/>
            <p:nvPr/>
          </p:nvSpPr>
          <p:spPr>
            <a:xfrm>
              <a:off x="6722563" y="1606494"/>
              <a:ext cx="5193643" cy="489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400" b="1">
                  <a:solidFill>
                    <a:schemeClr val="lt1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고양시 유동성 데이터 분석</a:t>
              </a:r>
              <a:endParaRPr lang="ko-KR" altLang="en-US" sz="2400" b="1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36" name="Google Shape;132;p30"/>
            <p:cNvSpPr txBox="1"/>
            <p:nvPr/>
          </p:nvSpPr>
          <p:spPr>
            <a:xfrm>
              <a:off x="5708910" y="1615577"/>
              <a:ext cx="1146583" cy="886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00" tIns="45700" rIns="10800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400" b="1">
                  <a:solidFill>
                    <a:schemeClr val="lt1"/>
                  </a:solidFill>
                  <a:latin typeface="나눔스퀘어 ExtraBold"/>
                  <a:ea typeface="나눔스퀘어 ExtraBold"/>
                  <a:sym typeface="Arial"/>
                </a:rPr>
                <a:t>Part3.</a:t>
              </a:r>
              <a:endParaRPr sz="2400" b="1">
                <a:solidFill>
                  <a:schemeClr val="lt1"/>
                </a:solidFill>
                <a:latin typeface="나눔스퀘어 ExtraBold"/>
                <a:ea typeface="나눔스퀘어 ExtraBold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19;p40"/>
          <p:cNvSpPr txBox="1">
            <a:spLocks noGrp="1"/>
          </p:cNvSpPr>
          <p:nvPr/>
        </p:nvSpPr>
        <p:spPr>
          <a:xfrm>
            <a:off x="1586630" y="127641"/>
            <a:ext cx="9018740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3-2.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신규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택지 개발 지역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(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장항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1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동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/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송산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/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대화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)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인구 변화</a:t>
            </a:r>
            <a:endParaRPr lang="ko-KR" altLang="en-US" sz="2800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10" name="Google Shape;320;p36"/>
          <p:cNvSpPr/>
          <p:nvPr/>
        </p:nvSpPr>
        <p:spPr>
          <a:xfrm rot="2700000">
            <a:off x="7481162" y="1973464"/>
            <a:ext cx="1723431" cy="1716991"/>
          </a:xfrm>
          <a:custGeom>
            <a:avLst/>
            <a:gd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50800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21;p36"/>
          <p:cNvSpPr/>
          <p:nvPr/>
        </p:nvSpPr>
        <p:spPr>
          <a:xfrm rot="2700000">
            <a:off x="5958909" y="1973462"/>
            <a:ext cx="1723431" cy="1716991"/>
          </a:xfrm>
          <a:custGeom>
            <a:avLst/>
            <a:gd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lt1"/>
          </a:solidFill>
          <a:ln w="5080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22;p36"/>
          <p:cNvSpPr/>
          <p:nvPr/>
        </p:nvSpPr>
        <p:spPr>
          <a:xfrm rot="2700000">
            <a:off x="4436656" y="1973460"/>
            <a:ext cx="1723431" cy="1716991"/>
          </a:xfrm>
          <a:custGeom>
            <a:avLst/>
            <a:gd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23;p36"/>
          <p:cNvSpPr/>
          <p:nvPr/>
        </p:nvSpPr>
        <p:spPr>
          <a:xfrm rot="2700000">
            <a:off x="2914403" y="1973458"/>
            <a:ext cx="1723431" cy="1716991"/>
          </a:xfrm>
          <a:custGeom>
            <a:avLst/>
            <a:gd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lt1"/>
          </a:solidFill>
          <a:ln w="5080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2476" y="1422099"/>
            <a:ext cx="5047046" cy="366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b="1">
                <a:latin typeface="나눔스퀘어 ExtraBold"/>
                <a:ea typeface="나눔스퀘어 ExtraBold"/>
                <a:cs typeface="함초롬바탕"/>
              </a:rPr>
              <a:t>[</a:t>
            </a:r>
            <a:r>
              <a:rPr lang="ko-KR" altLang="en-US" sz="1800" b="1">
                <a:latin typeface="나눔스퀘어 ExtraBold"/>
                <a:ea typeface="나눔스퀘어 ExtraBold"/>
                <a:cs typeface="함초롬바탕"/>
              </a:rPr>
              <a:t>최근 </a:t>
            </a:r>
            <a:r>
              <a:rPr lang="en-US" altLang="ko-KR" sz="1800" b="1">
                <a:latin typeface="나눔스퀘어 ExtraBold"/>
                <a:ea typeface="나눔스퀘어 ExtraBold"/>
                <a:cs typeface="함초롬바탕"/>
              </a:rPr>
              <a:t>3</a:t>
            </a:r>
            <a:r>
              <a:rPr lang="ko-KR" altLang="en-US" sz="1800" b="1">
                <a:latin typeface="나눔스퀘어 ExtraBold"/>
                <a:ea typeface="나눔스퀘어 ExtraBold"/>
                <a:cs typeface="함초롬바탕"/>
              </a:rPr>
              <a:t>개년 신규 택지 개발지역 인구 변화 추이 분석</a:t>
            </a:r>
            <a:r>
              <a:rPr lang="en-US" altLang="ko-KR" sz="1800" b="1">
                <a:latin typeface="나눔스퀘어 ExtraBold"/>
                <a:ea typeface="나눔스퀘어 ExtraBold"/>
                <a:cs typeface="함초롬바탕"/>
              </a:rPr>
              <a:t>]</a:t>
            </a:r>
            <a:endParaRPr lang="en-US" altLang="ko-KR" sz="1800" b="1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0790" y="2676978"/>
            <a:ext cx="1600653" cy="31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latin typeface="나눔스퀘어 ExtraBold"/>
                <a:ea typeface="나눔스퀘어 ExtraBold"/>
                <a:cs typeface="함초롬바탕"/>
              </a:rPr>
              <a:t>데이터 분석</a:t>
            </a:r>
            <a:r>
              <a:rPr lang="ko-KR" altLang="en-US">
                <a:latin typeface="나눔스퀘어 ExtraBold"/>
                <a:ea typeface="나눔스퀘어 ExtraBold"/>
                <a:cs typeface="함초롬바탕"/>
              </a:rPr>
              <a:t> </a:t>
            </a:r>
            <a:endParaRPr lang="ko-KR" altLang="en-US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99049" y="2667000"/>
            <a:ext cx="996951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latin typeface="나눔스퀘어 ExtraBold"/>
                <a:ea typeface="나눔스퀘어 ExtraBold"/>
                <a:cs typeface="함초롬바탕"/>
              </a:rPr>
              <a:t>과정 </a:t>
            </a:r>
            <a:r>
              <a:rPr lang="en-US" altLang="ko-KR" sz="1500">
                <a:latin typeface="나눔스퀘어 ExtraBold"/>
                <a:ea typeface="나눔스퀘어 ExtraBold"/>
                <a:cs typeface="함초롬바탕"/>
              </a:rPr>
              <a:t>1</a:t>
            </a:r>
            <a:r>
              <a:rPr lang="ko-KR" altLang="en-US" sz="1500">
                <a:latin typeface="함초롬바탕"/>
                <a:ea typeface="함초롬바탕"/>
                <a:cs typeface="함초롬바탕"/>
              </a:rPr>
              <a:t> </a:t>
            </a:r>
            <a:endParaRPr lang="ko-KR" altLang="en-US" sz="1500"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4950" y="2628900"/>
            <a:ext cx="1117600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latin typeface="나눔스퀘어 ExtraBold"/>
                <a:ea typeface="나눔스퀘어 ExtraBold"/>
                <a:cs typeface="함초롬바탕"/>
              </a:rPr>
              <a:t>과정 </a:t>
            </a:r>
            <a:r>
              <a:rPr lang="en-US" altLang="ko-KR" sz="1500">
                <a:latin typeface="나눔스퀘어 ExtraBold"/>
                <a:ea typeface="나눔스퀘어 ExtraBold"/>
                <a:cs typeface="함초롬바탕"/>
              </a:rPr>
              <a:t>2</a:t>
            </a:r>
            <a:r>
              <a:rPr lang="ko-KR" altLang="en-US" sz="1500">
                <a:latin typeface="나눔스퀘어 ExtraBold"/>
                <a:ea typeface="나눔스퀘어 ExtraBold"/>
                <a:cs typeface="함초롬바탕"/>
              </a:rPr>
              <a:t> </a:t>
            </a:r>
            <a:endParaRPr lang="ko-KR" altLang="en-US" sz="1500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96250" y="2654299"/>
            <a:ext cx="1333500" cy="315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latin typeface="나눔스퀘어 ExtraBold"/>
                <a:ea typeface="나눔스퀘어 ExtraBold"/>
                <a:cs typeface="함초롬바탕"/>
              </a:rPr>
              <a:t>과정 </a:t>
            </a:r>
            <a:r>
              <a:rPr lang="en-US" altLang="ko-KR" sz="1500">
                <a:latin typeface="나눔스퀘어 ExtraBold"/>
                <a:ea typeface="나눔스퀘어 ExtraBold"/>
                <a:cs typeface="함초롬바탕"/>
              </a:rPr>
              <a:t>3</a:t>
            </a:r>
            <a:r>
              <a:rPr lang="ko-KR" altLang="en-US">
                <a:latin typeface="나눔스퀘어 ExtraBold"/>
                <a:ea typeface="나눔스퀘어 ExtraBold"/>
                <a:cs typeface="함초롬바탕"/>
              </a:rPr>
              <a:t> </a:t>
            </a:r>
            <a:endParaRPr lang="ko-KR" altLang="en-US"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5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Google Shape;327;p36"/>
          <p:cNvSpPr txBox="1"/>
          <p:nvPr/>
        </p:nvSpPr>
        <p:spPr>
          <a:xfrm>
            <a:off x="800250" y="4212064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328;p36"/>
          <p:cNvGrpSpPr/>
          <p:nvPr/>
        </p:nvGrpSpPr>
        <p:grpSpPr>
          <a:xfrm rot="0">
            <a:off x="7303009" y="4238727"/>
            <a:ext cx="4082396" cy="935299"/>
            <a:chOff x="3181694" y="5173423"/>
            <a:chExt cx="2743926" cy="935299"/>
          </a:xfrm>
        </p:grpSpPr>
        <p:sp>
          <p:nvSpPr>
            <p:cNvPr id="65" name="Google Shape;329;p36"/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과정 </a:t>
              </a:r>
              <a:r>
                <a:rPr lang="en-US" altLang="ko-KR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1</a:t>
              </a:r>
              <a:endParaRPr lang="en-US" altLang="ko-KR" sz="16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66" name="Google Shape;330;p36"/>
            <p:cNvSpPr txBox="1"/>
            <p:nvPr/>
          </p:nvSpPr>
          <p:spPr>
            <a:xfrm>
              <a:off x="3181694" y="5462391"/>
              <a:ext cx="27363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latin typeface="나눔스퀘어"/>
                  <a:ea typeface="나눔스퀘어"/>
                </a:rPr>
                <a:t>인구통계</a:t>
              </a:r>
              <a:r>
                <a:rPr lang="en-US" altLang="ko-KR" sz="1300">
                  <a:latin typeface="나눔스퀘어"/>
                  <a:ea typeface="나눔스퀘어"/>
                </a:rPr>
                <a:t> </a:t>
              </a:r>
              <a:r>
                <a:rPr lang="ko-KR" altLang="en-US" sz="1300">
                  <a:latin typeface="나눔스퀘어"/>
                  <a:ea typeface="나눔스퀘어"/>
                </a:rPr>
                <a:t>데이터에서  </a:t>
              </a:r>
              <a:r>
                <a:rPr lang="en-US" altLang="ko-KR" sz="1300">
                  <a:latin typeface="나눔스퀘어"/>
                  <a:ea typeface="나눔스퀘어"/>
                </a:rPr>
                <a:t>‘</a:t>
              </a:r>
              <a:r>
                <a:rPr lang="ko-KR" altLang="en-US" sz="1300">
                  <a:latin typeface="나눔스퀘어"/>
                  <a:ea typeface="나눔스퀘어"/>
                </a:rPr>
                <a:t>행정구역</a:t>
              </a:r>
              <a:r>
                <a:rPr lang="en-US" altLang="ko-KR" sz="1300">
                  <a:latin typeface="나눔스퀘어"/>
                  <a:ea typeface="나눔스퀘어"/>
                </a:rPr>
                <a:t>’</a:t>
              </a:r>
              <a:r>
                <a:rPr lang="ko-KR" altLang="en-US" sz="1300">
                  <a:latin typeface="나눔스퀘어"/>
                  <a:ea typeface="나눔스퀘어"/>
                </a:rPr>
                <a:t> 컬럼 중 </a:t>
              </a:r>
              <a:r>
                <a:rPr lang="en-US" altLang="ko-KR" sz="1300">
                  <a:latin typeface="나눔스퀘어"/>
                  <a:ea typeface="나눔스퀘어"/>
                </a:rPr>
                <a:t>‘</a:t>
              </a:r>
              <a:r>
                <a:rPr lang="ko-KR" altLang="en-US" sz="1300">
                  <a:latin typeface="나눔스퀘어"/>
                  <a:ea typeface="나눔스퀘어"/>
                </a:rPr>
                <a:t>송산동</a:t>
              </a:r>
              <a:r>
                <a:rPr lang="en-US" altLang="ko-KR" sz="1300">
                  <a:latin typeface="나눔스퀘어"/>
                  <a:ea typeface="나눔스퀘어"/>
                </a:rPr>
                <a:t>’</a:t>
              </a:r>
              <a:r>
                <a:rPr lang="ko-KR" altLang="en-US" sz="1300">
                  <a:latin typeface="나눔스퀘어"/>
                  <a:ea typeface="나눔스퀘어"/>
                </a:rPr>
                <a:t> 포함 </a:t>
              </a:r>
              <a:endParaRPr lang="ko-KR" altLang="en-US" sz="1300">
                <a:latin typeface="나눔스퀘어"/>
                <a:ea typeface="나눔스퀘어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latin typeface="나눔스퀘어"/>
                  <a:ea typeface="나눔스퀘어"/>
                </a:rPr>
                <a:t>데이터만 추출 후</a:t>
              </a:r>
              <a:r>
                <a:rPr lang="en-US" altLang="ko-KR" sz="1300">
                  <a:latin typeface="나눔스퀘어"/>
                  <a:ea typeface="나눔스퀘어"/>
                </a:rPr>
                <a:t>,</a:t>
              </a:r>
              <a:r>
                <a:rPr lang="ko-KR" altLang="en-US" sz="1300">
                  <a:latin typeface="나눔스퀘어"/>
                  <a:ea typeface="나눔스퀘어"/>
                </a:rPr>
                <a:t> 인구 추이 변화 시각화</a:t>
              </a:r>
              <a:endParaRPr lang="ko-KR" altLang="en-US" sz="1300">
                <a:latin typeface="나눔스퀘어"/>
                <a:ea typeface="나눔스퀘어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300">
                <a:solidFill>
                  <a:srgbClr val="3f3f3f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</p:txBody>
        </p:sp>
      </p:grpSp>
      <p:sp>
        <p:nvSpPr>
          <p:cNvPr id="67" name="Google Shape;331;p36"/>
          <p:cNvSpPr txBox="1"/>
          <p:nvPr/>
        </p:nvSpPr>
        <p:spPr>
          <a:xfrm>
            <a:off x="6206220" y="4091318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ko-KR" altLang="en-US"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335;p36"/>
          <p:cNvSpPr txBox="1"/>
          <p:nvPr/>
        </p:nvSpPr>
        <p:spPr>
          <a:xfrm>
            <a:off x="732215" y="5459386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en-US" altLang="ko-KR"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331;p36"/>
          <p:cNvSpPr txBox="1"/>
          <p:nvPr/>
        </p:nvSpPr>
        <p:spPr>
          <a:xfrm>
            <a:off x="6279247" y="5400325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lang="en-US" altLang="ko-KR"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328;p36"/>
          <p:cNvGrpSpPr/>
          <p:nvPr/>
        </p:nvGrpSpPr>
        <p:grpSpPr>
          <a:xfrm rot="0">
            <a:off x="1829003" y="5581752"/>
            <a:ext cx="4082396" cy="935299"/>
            <a:chOff x="3181694" y="5173423"/>
            <a:chExt cx="2743926" cy="935299"/>
          </a:xfrm>
        </p:grpSpPr>
        <p:sp>
          <p:nvSpPr>
            <p:cNvPr id="71" name="Google Shape;329;p36"/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과정 </a:t>
              </a:r>
              <a:r>
                <a:rPr lang="en-US" altLang="ko-KR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2</a:t>
              </a:r>
              <a:endParaRPr lang="en-US" altLang="ko-KR" sz="16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72" name="Google Shape;330;p36"/>
            <p:cNvSpPr txBox="1"/>
            <p:nvPr/>
          </p:nvSpPr>
          <p:spPr>
            <a:xfrm>
              <a:off x="3181694" y="5462391"/>
              <a:ext cx="27363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300">
                  <a:latin typeface="나눔스퀘어"/>
                  <a:ea typeface="나눔스퀘어"/>
                </a:rPr>
                <a:t>‘</a:t>
              </a:r>
              <a:r>
                <a:rPr lang="ko-KR" altLang="en-US" sz="1300">
                  <a:latin typeface="나눔스퀘어"/>
                  <a:ea typeface="나눔스퀘어"/>
                </a:rPr>
                <a:t>대화동</a:t>
              </a:r>
              <a:r>
                <a:rPr lang="en-US" altLang="ko-KR" sz="1300">
                  <a:latin typeface="나눔스퀘어"/>
                  <a:ea typeface="나눔스퀘어"/>
                </a:rPr>
                <a:t>’</a:t>
              </a:r>
              <a:r>
                <a:rPr lang="ko-KR" altLang="en-US" sz="1300">
                  <a:latin typeface="나눔스퀘어"/>
                  <a:ea typeface="나눔스퀘어"/>
                </a:rPr>
                <a:t> 데이터 추출 후 인구 추이 변화 시각화</a:t>
              </a:r>
              <a:endParaRPr lang="ko-KR" altLang="en-US" sz="1300">
                <a:latin typeface="나눔스퀘어"/>
                <a:ea typeface="나눔스퀘어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300">
                <a:solidFill>
                  <a:srgbClr val="3f3f3f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</p:txBody>
        </p:sp>
      </p:grpSp>
      <p:grpSp>
        <p:nvGrpSpPr>
          <p:cNvPr id="73" name="Google Shape;328;p36"/>
          <p:cNvGrpSpPr/>
          <p:nvPr/>
        </p:nvGrpSpPr>
        <p:grpSpPr>
          <a:xfrm rot="0">
            <a:off x="1829003" y="4187019"/>
            <a:ext cx="4082396" cy="935299"/>
            <a:chOff x="3181694" y="5173423"/>
            <a:chExt cx="2743926" cy="935299"/>
          </a:xfrm>
        </p:grpSpPr>
        <p:sp>
          <p:nvSpPr>
            <p:cNvPr id="74" name="Google Shape;329;p36"/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분석 이유</a:t>
              </a:r>
              <a:endParaRPr lang="ko-KR" altLang="en-US" sz="16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75" name="Google Shape;330;p36"/>
            <p:cNvSpPr txBox="1"/>
            <p:nvPr/>
          </p:nvSpPr>
          <p:spPr>
            <a:xfrm>
              <a:off x="3181694" y="5462391"/>
              <a:ext cx="27363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신규택지개발 지역인 장항</a:t>
              </a:r>
              <a:r>
                <a:rPr lang="en-US" altLang="ko-KR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1</a:t>
              </a: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동</a:t>
              </a:r>
              <a:r>
                <a:rPr lang="en-US" altLang="ko-KR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,</a:t>
              </a: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 송산</a:t>
              </a:r>
              <a:r>
                <a:rPr lang="en-US" altLang="ko-KR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,</a:t>
              </a: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 대화는 향후 인구 증가 </a:t>
              </a:r>
              <a:endParaRPr lang="ko-KR" altLang="en-US" sz="1300">
                <a:solidFill>
                  <a:schemeClr val="dk1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가능성이 매우 높음</a:t>
              </a:r>
              <a:r>
                <a:rPr lang="en-US" altLang="ko-KR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.</a:t>
              </a: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 인구 증가 시</a:t>
              </a:r>
              <a:r>
                <a:rPr lang="en-US" altLang="ko-KR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,</a:t>
              </a: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 추가적인 스테이션 </a:t>
              </a:r>
              <a:endParaRPr lang="ko-KR" altLang="en-US" sz="1300">
                <a:solidFill>
                  <a:schemeClr val="dk1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배치가 필수적일 것이라 예상</a:t>
              </a:r>
              <a:r>
                <a:rPr lang="en-US" altLang="ko-KR" sz="1300">
                  <a:solidFill>
                    <a:schemeClr val="dk1"/>
                  </a:solidFill>
                  <a:latin typeface="나눔스퀘어"/>
                  <a:ea typeface="나눔스퀘어"/>
                  <a:cs typeface="Arial"/>
                  <a:sym typeface="Arial"/>
                </a:rPr>
                <a:t>.</a:t>
              </a:r>
              <a:endParaRPr lang="en-US" altLang="ko-KR" sz="1300">
                <a:solidFill>
                  <a:schemeClr val="dk1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300">
                <a:solidFill>
                  <a:srgbClr val="3f3f3f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</p:txBody>
        </p:sp>
      </p:grpSp>
      <p:grpSp>
        <p:nvGrpSpPr>
          <p:cNvPr id="76" name="Google Shape;328;p36"/>
          <p:cNvGrpSpPr/>
          <p:nvPr/>
        </p:nvGrpSpPr>
        <p:grpSpPr>
          <a:xfrm rot="0">
            <a:off x="7342015" y="5581752"/>
            <a:ext cx="4082396" cy="935299"/>
            <a:chOff x="3181694" y="5173423"/>
            <a:chExt cx="2743926" cy="935299"/>
          </a:xfrm>
        </p:grpSpPr>
        <p:sp>
          <p:nvSpPr>
            <p:cNvPr id="77" name="Google Shape;329;p36"/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과정 </a:t>
              </a:r>
              <a:r>
                <a:rPr lang="en-US" altLang="ko-KR" sz="1600" b="1">
                  <a:solidFill>
                    <a:srgbClr val="3f3f3f"/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3</a:t>
              </a:r>
              <a:endParaRPr lang="en-US" altLang="ko-KR" sz="1600" b="1">
                <a:solidFill>
                  <a:srgbClr val="3f3f3f"/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78" name="Google Shape;330;p36"/>
            <p:cNvSpPr txBox="1"/>
            <p:nvPr/>
          </p:nvSpPr>
          <p:spPr>
            <a:xfrm>
              <a:off x="3181694" y="5462391"/>
              <a:ext cx="273630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00" rIns="91424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300">
                  <a:latin typeface="나눔스퀘어"/>
                  <a:ea typeface="나눔스퀘어"/>
                </a:rPr>
                <a:t>‘</a:t>
              </a:r>
              <a:r>
                <a:rPr lang="ko-KR" altLang="en-US" sz="1300">
                  <a:latin typeface="나눔스퀘어"/>
                  <a:ea typeface="나눔스퀘어"/>
                </a:rPr>
                <a:t>장항</a:t>
              </a:r>
              <a:r>
                <a:rPr lang="en-US" altLang="ko-KR" sz="1300">
                  <a:latin typeface="나눔스퀘어"/>
                  <a:ea typeface="나눔스퀘어"/>
                </a:rPr>
                <a:t>1</a:t>
              </a:r>
              <a:r>
                <a:rPr lang="ko-KR" altLang="en-US" sz="1300">
                  <a:latin typeface="나눔스퀘어"/>
                  <a:ea typeface="나눔스퀘어"/>
                </a:rPr>
                <a:t>동</a:t>
              </a:r>
              <a:r>
                <a:rPr lang="en-US" altLang="ko-KR" sz="1300">
                  <a:latin typeface="나눔스퀘어"/>
                  <a:ea typeface="나눔스퀘어"/>
                </a:rPr>
                <a:t>’</a:t>
              </a:r>
              <a:r>
                <a:rPr lang="ko-KR" altLang="en-US" sz="1300">
                  <a:latin typeface="나눔스퀘어"/>
                  <a:ea typeface="나눔스퀘어"/>
                </a:rPr>
                <a:t> 데이터 추출 후 인구 추이 변화 시각화</a:t>
              </a:r>
              <a:endParaRPr lang="ko-KR" altLang="en-US" sz="1300">
                <a:latin typeface="나눔스퀘어"/>
                <a:ea typeface="나눔스퀘어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300">
                <a:solidFill>
                  <a:srgbClr val="3f3f3f"/>
                </a:solidFill>
                <a:latin typeface="나눔스퀘어"/>
                <a:ea typeface="나눔스퀘어"/>
                <a:cs typeface="Arial"/>
                <a:sym typeface="Arial"/>
              </a:endParaRPr>
            </a:p>
          </p:txBody>
        </p:sp>
      </p:grpSp>
      <p:sp>
        <p:nvSpPr>
          <p:cNvPr id="79" name="직사각형 8"/>
          <p:cNvSpPr/>
          <p:nvPr/>
        </p:nvSpPr>
        <p:spPr>
          <a:xfrm>
            <a:off x="670833" y="3939720"/>
            <a:ext cx="5240566" cy="127865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" name="직사각형 8"/>
          <p:cNvSpPr/>
          <p:nvPr/>
        </p:nvSpPr>
        <p:spPr>
          <a:xfrm>
            <a:off x="6096000" y="3944707"/>
            <a:ext cx="5240566" cy="127865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"/>
          <p:cNvSpPr/>
          <p:nvPr/>
        </p:nvSpPr>
        <p:spPr>
          <a:xfrm>
            <a:off x="670833" y="5328102"/>
            <a:ext cx="5240566" cy="127865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직사각형 8"/>
          <p:cNvSpPr/>
          <p:nvPr/>
        </p:nvSpPr>
        <p:spPr>
          <a:xfrm>
            <a:off x="6096001" y="5316762"/>
            <a:ext cx="5240566" cy="127865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9;p40"/>
          <p:cNvSpPr txBox="1">
            <a:spLocks noGrp="1"/>
          </p:cNvSpPr>
          <p:nvPr/>
        </p:nvSpPr>
        <p:spPr>
          <a:xfrm>
            <a:off x="1911154" y="136071"/>
            <a:ext cx="8369691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/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3-2.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신규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택지 개발 지역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(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장항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/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송산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/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대화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)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인구 변화</a:t>
            </a:r>
            <a:endParaRPr lang="ko-KR" altLang="en-US" sz="2800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8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271" y="3139191"/>
            <a:ext cx="6526466" cy="15317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2909" y="4858951"/>
            <a:ext cx="6511666" cy="1539121"/>
          </a:xfrm>
          <a:prstGeom prst="rect">
            <a:avLst/>
          </a:prstGeom>
        </p:spPr>
      </p:pic>
      <p:sp>
        <p:nvSpPr>
          <p:cNvPr id="16" name="Google Shape;1142;p63"/>
          <p:cNvSpPr txBox="1"/>
          <p:nvPr/>
        </p:nvSpPr>
        <p:spPr>
          <a:xfrm rot="19588408">
            <a:off x="6995462" y="1755009"/>
            <a:ext cx="960339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43;p63"/>
          <p:cNvSpPr txBox="1"/>
          <p:nvPr/>
        </p:nvSpPr>
        <p:spPr>
          <a:xfrm rot="19588408">
            <a:off x="6719263" y="2847803"/>
            <a:ext cx="960339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44;p63"/>
          <p:cNvSpPr txBox="1"/>
          <p:nvPr/>
        </p:nvSpPr>
        <p:spPr>
          <a:xfrm rot="19588408">
            <a:off x="6443064" y="3940597"/>
            <a:ext cx="960339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117;p63"/>
          <p:cNvGrpSpPr/>
          <p:nvPr/>
        </p:nvGrpSpPr>
        <p:grpSpPr>
          <a:xfrm rot="0">
            <a:off x="6793600" y="1580213"/>
            <a:ext cx="5398400" cy="4497835"/>
            <a:chOff x="6614963" y="1975141"/>
            <a:chExt cx="6275681" cy="4811123"/>
          </a:xfrm>
          <a:solidFill>
            <a:schemeClr val="accent1"/>
          </a:solidFill>
        </p:grpSpPr>
        <p:sp>
          <p:nvSpPr>
            <p:cNvPr id="20" name="Google Shape;1118;p63"/>
            <p:cNvSpPr/>
            <p:nvPr/>
          </p:nvSpPr>
          <p:spPr>
            <a:xfrm>
              <a:off x="7045199" y="2345584"/>
              <a:ext cx="5845442" cy="82145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20;p63"/>
            <p:cNvSpPr/>
            <p:nvPr/>
          </p:nvSpPr>
          <p:spPr>
            <a:xfrm>
              <a:off x="7002732" y="5964805"/>
              <a:ext cx="5887912" cy="82145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23;p63"/>
            <p:cNvSpPr/>
            <p:nvPr/>
          </p:nvSpPr>
          <p:spPr>
            <a:xfrm rot="8690186">
              <a:off x="6614963" y="5574521"/>
              <a:ext cx="1645550" cy="612930"/>
            </a:xfrm>
            <a:prstGeom prst="parallelogram">
              <a:avLst>
                <a:gd name="adj" fmla="val 67445"/>
              </a:avLst>
            </a:prstGeom>
            <a:grpFill/>
            <a:ln w="38100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24;p63"/>
            <p:cNvSpPr/>
            <p:nvPr/>
          </p:nvSpPr>
          <p:spPr>
            <a:xfrm rot="8690186">
              <a:off x="6623452" y="3667392"/>
              <a:ext cx="1694285" cy="655523"/>
            </a:xfrm>
            <a:prstGeom prst="parallelogram">
              <a:avLst>
                <a:gd name="adj" fmla="val 67445"/>
              </a:avLst>
            </a:prstGeom>
            <a:grpFill/>
            <a:ln w="63500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5;p63"/>
            <p:cNvSpPr/>
            <p:nvPr/>
          </p:nvSpPr>
          <p:spPr>
            <a:xfrm rot="8690186">
              <a:off x="6693062" y="1975141"/>
              <a:ext cx="1686694" cy="645607"/>
            </a:xfrm>
            <a:prstGeom prst="parallelogram">
              <a:avLst>
                <a:gd name="adj" fmla="val 67445"/>
              </a:avLst>
            </a:prstGeom>
            <a:grpFill/>
            <a:ln w="38100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1142;p63"/>
          <p:cNvSpPr txBox="1"/>
          <p:nvPr/>
        </p:nvSpPr>
        <p:spPr>
          <a:xfrm rot="19588408">
            <a:off x="7041470" y="1588421"/>
            <a:ext cx="1251824" cy="66549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장</a:t>
            </a:r>
            <a:r>
              <a:rPr lang="ko-KR" altLang="en-US" sz="2000" b="1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항</a:t>
            </a:r>
            <a:r>
              <a:rPr lang="en-US" altLang="ko-KR" sz="2000" b="1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1</a:t>
            </a:r>
            <a:r>
              <a:rPr lang="ko-KR" altLang="en-US" sz="2100" b="1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동</a:t>
            </a:r>
            <a:endParaRPr lang="ko-KR" altLang="en-US" sz="2100" b="1">
              <a:solidFill>
                <a:schemeClr val="lt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9" name="Google Shape;1143;p63"/>
          <p:cNvSpPr txBox="1"/>
          <p:nvPr/>
        </p:nvSpPr>
        <p:spPr>
          <a:xfrm rot="19588408">
            <a:off x="6891581" y="3136612"/>
            <a:ext cx="1478807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산</a:t>
            </a:r>
            <a:endParaRPr lang="ko-KR" altLang="en-US" sz="2400" b="1">
              <a:solidFill>
                <a:schemeClr val="lt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30" name="Google Shape;1144;p63"/>
          <p:cNvSpPr txBox="1"/>
          <p:nvPr/>
        </p:nvSpPr>
        <p:spPr>
          <a:xfrm rot="19588408">
            <a:off x="7021483" y="4960470"/>
            <a:ext cx="1100696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대화</a:t>
            </a:r>
            <a:endParaRPr lang="ko-KR" altLang="en-US" sz="2400" b="1">
              <a:solidFill>
                <a:schemeClr val="lt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15707" y="2114065"/>
            <a:ext cx="3261314" cy="34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 2019년 </a:t>
            </a:r>
            <a:r>
              <a:rPr lang="en-US" altLang="ko-KR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7</a:t>
            </a: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월 기준 급격한 증가</a:t>
            </a:r>
            <a:endParaRPr lang="ko-KR" altLang="en-US" sz="17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24266" y="5540137"/>
            <a:ext cx="4890446" cy="344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인구 감소세에서 2019년 2월 기준 급격한 증가</a:t>
            </a:r>
            <a:endParaRPr lang="ko-KR" altLang="en-US" sz="17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1" name="Google Shape;1118;p63"/>
          <p:cNvSpPr/>
          <p:nvPr/>
        </p:nvSpPr>
        <p:spPr>
          <a:xfrm>
            <a:off x="7163694" y="3641033"/>
            <a:ext cx="5028305" cy="7679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125;p63"/>
          <p:cNvSpPr/>
          <p:nvPr/>
        </p:nvSpPr>
        <p:spPr>
          <a:xfrm rot="8690186">
            <a:off x="6841731" y="3127216"/>
            <a:ext cx="1450910" cy="603567"/>
          </a:xfrm>
          <a:prstGeom prst="parallelogram">
            <a:avLst>
              <a:gd name="adj" fmla="val 67445"/>
            </a:avLst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144;p63"/>
          <p:cNvSpPr txBox="1"/>
          <p:nvPr/>
        </p:nvSpPr>
        <p:spPr>
          <a:xfrm rot="19588408">
            <a:off x="7097683" y="3136612"/>
            <a:ext cx="1100696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400" b="1">
                <a:solidFill>
                  <a:schemeClr val="lt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송산</a:t>
            </a:r>
            <a:endParaRPr lang="ko-KR" altLang="en-US" sz="2400" b="1">
              <a:solidFill>
                <a:schemeClr val="lt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77581" y="3836275"/>
            <a:ext cx="3661365" cy="343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2017</a:t>
            </a: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년 </a:t>
            </a:r>
            <a:r>
              <a:rPr lang="en-US" altLang="ko-KR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월 이후 꾸준한 인구 증가</a:t>
            </a:r>
            <a:endParaRPr lang="ko-KR" altLang="en-US" sz="1700">
              <a:solidFill>
                <a:schemeClr val="lt1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0094" y="1409700"/>
            <a:ext cx="6523772" cy="1564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9;p40"/>
          <p:cNvSpPr txBox="1">
            <a:spLocks noGrp="1"/>
          </p:cNvSpPr>
          <p:nvPr/>
        </p:nvSpPr>
        <p:spPr>
          <a:xfrm>
            <a:off x="1911154" y="136071"/>
            <a:ext cx="8369691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/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3-2.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신규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택지 개발 지역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(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장항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/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송산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/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대화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)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인구 변화</a:t>
            </a:r>
          </a:p>
        </p:txBody>
      </p:sp>
      <p:sp>
        <p:nvSpPr>
          <p:cNvPr id="8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90051" y="1491090"/>
            <a:ext cx="6729043" cy="16079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27879" y="3184549"/>
            <a:ext cx="6721422" cy="15774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69517" y="4904308"/>
            <a:ext cx="6706180" cy="158509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293687"/>
            <a:ext cx="12192000" cy="6270625"/>
          </a:xfrm>
          <a:prstGeom prst="rect">
            <a:avLst/>
          </a:prstGeom>
          <a:solidFill>
            <a:srgbClr val="404040">
              <a:alpha val="95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l="5740" t="5240" r="8890" b="11780"/>
          <a:stretch>
            <a:fillRect/>
          </a:stretch>
        </p:blipFill>
        <p:spPr>
          <a:xfrm>
            <a:off x="647502" y="1462256"/>
            <a:ext cx="5278408" cy="362732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180419" y="2703286"/>
            <a:ext cx="430892" cy="442232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881879" y="3429000"/>
            <a:ext cx="452378" cy="401051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63712" y="2884714"/>
            <a:ext cx="419553" cy="419553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286624" y="1166812"/>
            <a:ext cx="2732768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258524" y="1535715"/>
            <a:ext cx="5267480" cy="421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>
                <a:solidFill>
                  <a:schemeClr val="lt1"/>
                </a:solidFill>
                <a:latin typeface="나눔스퀘어 ExtraBold"/>
                <a:ea typeface="나눔스퀘어 ExtraBold"/>
              </a:rPr>
              <a:t>[</a:t>
            </a:r>
            <a:r>
              <a:rPr lang="ko-KR" altLang="en-US" sz="2200">
                <a:solidFill>
                  <a:schemeClr val="lt1"/>
                </a:solidFill>
                <a:latin typeface="나눔스퀘어 ExtraBold"/>
                <a:ea typeface="나눔스퀘어 ExtraBold"/>
              </a:rPr>
              <a:t>신규 택지 개발 세 지역  인구 통계 분석 결과</a:t>
            </a:r>
            <a:r>
              <a:rPr lang="en-US" altLang="ko-KR" sz="2200">
                <a:solidFill>
                  <a:schemeClr val="lt1"/>
                </a:solidFill>
                <a:latin typeface="나눔스퀘어 ExtraBold"/>
                <a:ea typeface="나눔스퀘어 ExtraBold"/>
              </a:rPr>
              <a:t>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68140" y="2518613"/>
            <a:ext cx="4921256" cy="2480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1.</a:t>
            </a: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 장항</a:t>
            </a:r>
            <a:r>
              <a:rPr lang="en-US" altLang="ko-KR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동</a:t>
            </a:r>
            <a:r>
              <a:rPr lang="en-US" altLang="ko-KR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 송산</a:t>
            </a:r>
            <a:r>
              <a:rPr lang="en-US" altLang="ko-KR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 대화 세 지역 모두 </a:t>
            </a:r>
          </a:p>
          <a:p>
            <a:pPr algn="ctr">
              <a:defRPr/>
            </a:pP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눈에 띄는 인구 증가 추이를 보이고 있음</a:t>
            </a:r>
          </a:p>
          <a:p>
            <a:pPr algn="ctr">
              <a:defRPr/>
            </a:pPr>
            <a:endParaRPr lang="ko-KR" altLang="en-US" sz="1700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en-US" altLang="ko-KR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2.</a:t>
            </a: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 그러나</a:t>
            </a:r>
            <a:r>
              <a:rPr lang="en-US" altLang="ko-KR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 이 세 지역의 거주 인구 증가에 </a:t>
            </a:r>
          </a:p>
          <a:p>
            <a:pPr algn="ctr">
              <a:defRPr/>
            </a:pPr>
            <a:r>
              <a:rPr lang="ko-KR" altLang="en-US" sz="1700">
                <a:solidFill>
                  <a:schemeClr val="lt1"/>
                </a:solidFill>
                <a:latin typeface="나눔스퀘어 ExtraBold"/>
                <a:ea typeface="나눔스퀘어 ExtraBold"/>
              </a:rPr>
              <a:t>비례하지 못하는 현재 자전거 스테이션 수 </a:t>
            </a:r>
          </a:p>
          <a:p>
            <a:pPr algn="ctr">
              <a:defRPr/>
            </a:pPr>
            <a:endParaRPr lang="ko-KR" altLang="en-US" sz="1700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 algn="ctr">
              <a:defRPr/>
            </a:pPr>
            <a:endParaRPr lang="ko-KR" altLang="en-US" sz="1700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en-US" altLang="ko-KR" sz="1900">
                <a:solidFill>
                  <a:srgbClr val="FFD700"/>
                </a:solidFill>
                <a:latin typeface="나눔스퀘어 ExtraBold"/>
                <a:ea typeface="나눔스퀘어 ExtraBold"/>
              </a:rPr>
              <a:t>=</a:t>
            </a:r>
            <a:r>
              <a:rPr lang="ko-KR" altLang="en-US" sz="1900">
                <a:solidFill>
                  <a:srgbClr val="FFD700"/>
                </a:solidFill>
                <a:latin typeface="나눔스퀘어 ExtraBold"/>
                <a:ea typeface="나눔스퀘어 ExtraBold"/>
              </a:rPr>
              <a:t> 장항</a:t>
            </a:r>
            <a:r>
              <a:rPr lang="en-US" altLang="ko-KR" sz="1900">
                <a:solidFill>
                  <a:srgbClr val="FFD700"/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sz="1900">
                <a:solidFill>
                  <a:srgbClr val="FFD700"/>
                </a:solidFill>
                <a:latin typeface="나눔스퀘어 ExtraBold"/>
                <a:ea typeface="나눔스퀘어 ExtraBold"/>
              </a:rPr>
              <a:t>동/송산/대화 인구 증가 추이에 맞는 </a:t>
            </a:r>
          </a:p>
          <a:p>
            <a:pPr algn="ctr">
              <a:defRPr/>
            </a:pPr>
            <a:r>
              <a:rPr lang="ko-KR" altLang="en-US" sz="1900">
                <a:solidFill>
                  <a:srgbClr val="FFD700"/>
                </a:solidFill>
                <a:latin typeface="나눔스퀘어 ExtraBold"/>
                <a:ea typeface="나눔스퀘어 ExtraBold"/>
              </a:rPr>
              <a:t>추가 자전거 스테이션 배치 필수</a:t>
            </a:r>
          </a:p>
        </p:txBody>
      </p:sp>
      <p:sp>
        <p:nvSpPr>
          <p:cNvPr id="23" name="Google Shape;406;p39"/>
          <p:cNvSpPr/>
          <p:nvPr/>
        </p:nvSpPr>
        <p:spPr>
          <a:xfrm>
            <a:off x="6293084" y="2244831"/>
            <a:ext cx="52122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91;p38"/>
          <p:cNvSpPr txBox="1"/>
          <p:nvPr/>
        </p:nvSpPr>
        <p:spPr>
          <a:xfrm>
            <a:off x="5068378" y="3013500"/>
            <a:ext cx="67866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분석결과</a:t>
            </a:r>
            <a:r>
              <a:rPr lang="en-US" sz="4800" b="1">
                <a:solidFill>
                  <a:schemeClr val="lt1"/>
                </a:solidFill>
                <a:latin typeface="나눔스퀘어 ExtraBold"/>
                <a:ea typeface="나눔스퀘어 ExtraBold"/>
              </a:rPr>
              <a:t> </a:t>
            </a:r>
            <a:endParaRPr lang="en-US" sz="4800" b="1">
              <a:solidFill>
                <a:schemeClr val="lt1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ko-KR" altLang="en-US" sz="360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                   </a:t>
            </a:r>
            <a:endParaRPr lang="ko-KR" altLang="en-US" sz="360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grpSp>
        <p:nvGrpSpPr>
          <p:cNvPr id="16" name="Google Shape;393;p38"/>
          <p:cNvGrpSpPr/>
          <p:nvPr/>
        </p:nvGrpSpPr>
        <p:grpSpPr>
          <a:xfrm rot="0"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17" name="Google Shape;394;p38"/>
            <p:cNvGrpSpPr/>
            <p:nvPr/>
          </p:nvGrpSpPr>
          <p:grpSpPr>
            <a:xfrm rot="0"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18" name="Google Shape;395;p38"/>
              <p:cNvSpPr/>
              <p:nvPr/>
            </p:nvSpPr>
            <p:spPr>
              <a:xfrm>
                <a:off x="3762375" y="2990850"/>
                <a:ext cx="1143000" cy="108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  <p:sp>
            <p:nvSpPr>
              <p:cNvPr id="19" name="Google Shape;396;p38"/>
              <p:cNvSpPr/>
              <p:nvPr/>
            </p:nvSpPr>
            <p:spPr>
              <a:xfrm>
                <a:off x="3554663" y="2792663"/>
                <a:ext cx="636300" cy="636300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  <p:sp>
            <p:nvSpPr>
              <p:cNvPr id="20" name="Google Shape;397;p38"/>
              <p:cNvSpPr/>
              <p:nvPr/>
            </p:nvSpPr>
            <p:spPr>
              <a:xfrm rot="10800000">
                <a:off x="4457737" y="3638587"/>
                <a:ext cx="636300" cy="636300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398;p38"/>
            <p:cNvSpPr/>
            <p:nvPr/>
          </p:nvSpPr>
          <p:spPr>
            <a:xfrm rot="16200000" flipH="1">
              <a:off x="3912687" y="3138168"/>
              <a:ext cx="746795" cy="703302"/>
            </a:xfrm>
            <a:custGeom>
              <a:avLst/>
              <a:gdLst/>
              <a:rect l="l" t="t" r="r" b="b"/>
              <a:pathLst>
                <a:path w="2928608" h="2758049" extrusionOk="0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392;p38"/>
          <p:cNvSpPr txBox="1"/>
          <p:nvPr/>
        </p:nvSpPr>
        <p:spPr>
          <a:xfrm>
            <a:off x="5068378" y="4170113"/>
            <a:ext cx="6383400" cy="37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-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  분석 결과 기반의 최적의 스테이션 재배치 위치 제안</a:t>
            </a:r>
            <a:endParaRPr lang="ko-KR" altLang="en-US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  <a:p>
            <a:pPr marL="453390" indent="-342900">
              <a:lnSpc>
                <a:spcPct val="150000"/>
              </a:lnSpc>
              <a:buClr>
                <a:schemeClr val="lt1"/>
              </a:buClr>
              <a:buSzPct val="25000"/>
              <a:buFontTx/>
              <a:buChar char="-"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- 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기대효과 및 한계점</a:t>
            </a:r>
            <a:endParaRPr lang="en-US" altLang="ko-KR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309401" y="290121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SzPct val="25000"/>
              <a:defRPr/>
            </a:pPr>
            <a:r>
              <a:rPr lang="en-US" sz="240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결론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 1.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이미 사용률 비교적 높은 자전거 스테이션 일산 서구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동구는 스테이션 유지</a:t>
            </a:r>
            <a:endParaRPr lang="ko-KR" altLang="en-US" sz="24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51750"/>
            <a:ext cx="6294922" cy="3881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52899" y="1401232"/>
            <a:ext cx="6096000" cy="378298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0511" y="5658416"/>
            <a:ext cx="12192000" cy="1199584"/>
          </a:xfrm>
          <a:prstGeom prst="rect">
            <a:avLst/>
          </a:prstGeom>
          <a:solidFill>
            <a:schemeClr val="accent1"/>
          </a:solidFill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5887" y="5904265"/>
            <a:ext cx="11700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대여 기준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반납 기준으로 자전거 스테이션 사용 빈도 상위 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10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곳을 추린 결과 </a:t>
            </a:r>
            <a:endParaRPr lang="ko-KR" altLang="en-US" sz="2000">
              <a:solidFill>
                <a:schemeClr val="bg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상위 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10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곳 모두 일산 서구 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동구 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-&gt;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서구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동구는 스테이션 그대로 유지 </a:t>
            </a:r>
            <a:endParaRPr lang="ko-KR" altLang="en-US" sz="2000">
              <a:solidFill>
                <a:schemeClr val="bg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309402" y="333941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SzPct val="25000"/>
              <a:defRPr/>
            </a:pP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결론 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2.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덕양구는 스테이션 수가 적고 사용률이 낮아 사용률을 촉진하기 위해 재배치 제안</a:t>
            </a:r>
            <a:endParaRPr lang="ko-KR" altLang="en-US" sz="24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"/>
            <a:ext cx="12192000" cy="1108154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74843" y="1217778"/>
            <a:ext cx="41490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latin typeface="나눔스퀘어 ExtraBold"/>
                <a:ea typeface="나눔스퀘어 ExtraBold"/>
                <a:cs typeface="Arial"/>
                <a:sym typeface="Arial"/>
              </a:rPr>
              <a:t>1) </a:t>
            </a:r>
            <a:r>
              <a:rPr lang="ko-KR" altLang="en-US" sz="1800">
                <a:latin typeface="나눔스퀘어 ExtraBold"/>
                <a:ea typeface="나눔스퀘어 ExtraBold"/>
                <a:cs typeface="Arial"/>
                <a:sym typeface="Arial"/>
              </a:rPr>
              <a:t>재조정 필요한 곳</a:t>
            </a:r>
            <a:endParaRPr lang="ko-KR" altLang="en-US" sz="18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48748" y="1554299"/>
            <a:ext cx="5203903" cy="510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endParaRPr lang="en-US" altLang="ko-KR"/>
          </a:p>
          <a:p>
            <a:pPr latinLnBrk="1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① 인구는 많지만 고도가 높아 이용률이 낮은 지역 재조정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0579" y="2138417"/>
            <a:ext cx="5064733" cy="39576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66239" y="2058567"/>
            <a:ext cx="5890850" cy="3399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0579" y="5753678"/>
            <a:ext cx="5300588" cy="29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    고도가 높아서 자전거를 사용하기 적합하지 않은 환경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5833575" y="3634008"/>
            <a:ext cx="265461" cy="2483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9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41708" y="5401500"/>
            <a:ext cx="58104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실제로 대여를 기준으로 자전거 스테이션을 사용하지 않는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하위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10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곳을 분석한 결과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대부분 덕양구 안에 있는 스테이션이었음 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      덕양구의 자전거 스테이션 재조정이 필요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9641" y="1637826"/>
            <a:ext cx="5491528" cy="4820545"/>
          </a:xfrm>
          <a:prstGeom prst="rect">
            <a:avLst/>
          </a:prstGeom>
          <a:noFill/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61442" y="1637826"/>
            <a:ext cx="5933068" cy="4815732"/>
          </a:xfrm>
          <a:prstGeom prst="rect">
            <a:avLst/>
          </a:prstGeom>
          <a:noFill/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62874" y="1727564"/>
            <a:ext cx="5248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②  연간이용률 최하위 스테이션 재조정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865" y="5622899"/>
            <a:ext cx="625544" cy="62554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62874" y="5876990"/>
            <a:ext cx="625544" cy="625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4822" y="2752508"/>
            <a:ext cx="7159778" cy="39163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flipH="1">
            <a:off x="6247752" y="3645004"/>
            <a:ext cx="422641" cy="316981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959069" y="3645004"/>
            <a:ext cx="269936" cy="158490"/>
          </a:xfrm>
          <a:prstGeom prst="ellipse">
            <a:avLst/>
          </a:prstGeom>
          <a:noFill/>
          <a:ln>
            <a:solidFill>
              <a:srgbClr val="24ce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1189" y="4837120"/>
            <a:ext cx="463063" cy="4630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17385" y="5409259"/>
            <a:ext cx="463063" cy="46306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244544" y="3675990"/>
            <a:ext cx="366867" cy="426482"/>
          </a:xfrm>
          <a:prstGeom prst="ellipse">
            <a:avLst/>
          </a:prstGeom>
          <a:noFill/>
          <a:ln>
            <a:solidFill>
              <a:srgbClr val="24ce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275638" y="4820058"/>
            <a:ext cx="366867" cy="426482"/>
          </a:xfrm>
          <a:prstGeom prst="ellipse">
            <a:avLst/>
          </a:prstGeom>
          <a:noFill/>
          <a:ln>
            <a:solidFill>
              <a:srgbClr val="24ce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385371" y="5422391"/>
            <a:ext cx="353329" cy="428044"/>
          </a:xfrm>
          <a:prstGeom prst="ellipse">
            <a:avLst/>
          </a:prstGeom>
          <a:noFill/>
          <a:ln>
            <a:solidFill>
              <a:srgbClr val="24ce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6443291" y="2658677"/>
            <a:ext cx="15686" cy="1065572"/>
          </a:xfrm>
          <a:prstGeom prst="straightConnector1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7255037" y="3724249"/>
            <a:ext cx="1274001" cy="0"/>
          </a:xfrm>
          <a:prstGeom prst="straightConnector1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6738701" y="5004948"/>
            <a:ext cx="2893373" cy="5239"/>
          </a:xfrm>
          <a:prstGeom prst="straightConnector1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663318" y="1624188"/>
            <a:ext cx="34534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1. </a:t>
            </a: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필요도</a:t>
            </a: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: </a:t>
            </a: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최상</a:t>
            </a:r>
            <a:endParaRPr lang="ko-KR" altLang="en-US">
              <a:solidFill>
                <a:srgbClr val="c00000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고양관산초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/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고양제일중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/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고양외고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3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개학교  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인구밀집도 가장 높음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학교 주변 자전거 스테이션 설치 필요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10696" y="2173929"/>
            <a:ext cx="3681304" cy="983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2. </a:t>
            </a: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필요도 </a:t>
            </a: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: </a:t>
            </a: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상</a:t>
            </a:r>
            <a:endParaRPr lang="ko-KR" altLang="en-US">
              <a:solidFill>
                <a:srgbClr val="c00000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버스정류장이 많은 곳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(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버스정류장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top2)</a:t>
            </a: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But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자전거 스테이션은 적음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버스정류장 주변 자전거 스테이션 설치 필요</a:t>
            </a: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86523" y="4588552"/>
            <a:ext cx="22912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4. </a:t>
            </a: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필요도 상</a:t>
            </a: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endParaRPr lang="en-US" altLang="ko-KR">
              <a:solidFill>
                <a:srgbClr val="c00000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지하철역 근방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인구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8~9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천명 예상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인구밀집도 높음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지하철 역 주변에 자전거 스테이션 설치 필요</a:t>
            </a: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0207" y="5004948"/>
            <a:ext cx="32817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5.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인구 밀집도 높으나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교통시설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x</a:t>
            </a: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대중교통 접근을 위해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지하철역 근방에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자전거 반납 스테이션 설치 필요</a:t>
            </a: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551603" y="3430317"/>
            <a:ext cx="32993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3.</a:t>
            </a: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필요도 </a:t>
            </a: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: </a:t>
            </a: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중 </a:t>
            </a: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endParaRPr lang="en-US" altLang="ko-KR">
              <a:solidFill>
                <a:srgbClr val="c00000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인구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5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천명 예상 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자전거 스테이션  없음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.</a:t>
            </a: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거주지 주변 자전거 스테이션 설치 필요</a:t>
            </a: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cxnSp>
        <p:nvCxnSpPr>
          <p:cNvPr id="192" name="꺾인 연결선 191"/>
          <p:cNvCxnSpPr/>
          <p:nvPr/>
        </p:nvCxnSpPr>
        <p:spPr>
          <a:xfrm flipV="1">
            <a:off x="7444918" y="2887653"/>
            <a:ext cx="1013897" cy="562414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79992" y="3233853"/>
            <a:ext cx="382404" cy="3929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9129" y="1556673"/>
            <a:ext cx="3437607" cy="10575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58814" y="2157876"/>
            <a:ext cx="3518923" cy="93956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4964" y="4852851"/>
            <a:ext cx="3272844" cy="1071442"/>
          </a:xfrm>
          <a:prstGeom prst="rect">
            <a:avLst/>
          </a:prstGeom>
          <a:noFill/>
          <a:ln w="349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29038" y="3397718"/>
            <a:ext cx="3321947" cy="9541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668903" y="4528412"/>
            <a:ext cx="2453687" cy="160983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3731244" y="5632422"/>
            <a:ext cx="2606996" cy="3991"/>
          </a:xfrm>
          <a:prstGeom prst="straightConnector1">
            <a:avLst/>
          </a:prstGeom>
          <a:ln w="3492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1176" y="1284315"/>
            <a:ext cx="390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latin typeface="나눔스퀘어 ExtraBold"/>
                <a:ea typeface="나눔스퀘어 ExtraBold"/>
                <a:cs typeface="Arial"/>
                <a:sym typeface="Arial"/>
              </a:rPr>
              <a:t>2) </a:t>
            </a:r>
            <a:r>
              <a:rPr lang="ko-KR" altLang="en-US" sz="1800">
                <a:latin typeface="나눔스퀘어 ExtraBold"/>
                <a:ea typeface="나눔스퀘어 ExtraBold"/>
                <a:cs typeface="Arial"/>
                <a:sym typeface="Arial"/>
              </a:rPr>
              <a:t>추가 설치가 필요한 곳 </a:t>
            </a:r>
            <a:endParaRPr lang="ko-KR" altLang="en-US" sz="180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grpSp>
        <p:nvGrpSpPr>
          <p:cNvPr id="206" name="그룹 17"/>
          <p:cNvGrpSpPr/>
          <p:nvPr/>
        </p:nvGrpSpPr>
        <p:grpSpPr>
          <a:xfrm rot="0">
            <a:off x="18415" y="2617536"/>
            <a:ext cx="5260626" cy="591280"/>
            <a:chOff x="8807560" y="6580934"/>
            <a:chExt cx="7387369" cy="538116"/>
          </a:xfrm>
        </p:grpSpPr>
        <p:sp>
          <p:nvSpPr>
            <p:cNvPr id="207" name="직사각형 18"/>
            <p:cNvSpPr/>
            <p:nvPr/>
          </p:nvSpPr>
          <p:spPr>
            <a:xfrm>
              <a:off x="8807560" y="6580934"/>
              <a:ext cx="5717584" cy="538116"/>
            </a:xfrm>
            <a:prstGeom prst="rect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8" name="TextBox 19"/>
            <p:cNvSpPr txBox="1"/>
            <p:nvPr/>
          </p:nvSpPr>
          <p:spPr>
            <a:xfrm>
              <a:off x="9148156" y="6633196"/>
              <a:ext cx="7046773" cy="467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lvl="0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*</a:t>
              </a:r>
              <a:r>
                <a:rPr lang="ko-KR" altLang="en-US" sz="1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 필요도에 따라 배치할 거치대 수량 분배</a:t>
              </a:r>
              <a:endParaRPr lang="ko-KR" altLang="en-US" sz="160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10" name="Google Shape;205;p33"/>
          <p:cNvSpPr txBox="1">
            <a:spLocks noGrp="1"/>
          </p:cNvSpPr>
          <p:nvPr>
            <p:ph type="body" idx="1"/>
          </p:nvPr>
        </p:nvSpPr>
        <p:spPr>
          <a:xfrm>
            <a:off x="309402" y="333941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SzPct val="25000"/>
              <a:defRPr/>
            </a:pP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결론 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2.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덕양구는 스테이션 수가 적고 사용률이 낮아 사용률을 촉진하기 위해 재배치 제안</a:t>
            </a:r>
            <a:endParaRPr lang="ko-KR" altLang="en-US" sz="24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298891" y="209167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sz="240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결론 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3.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레저 목적을 위해 공릉천 개천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&amp;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호수공원 주변 재배치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27233" y="5747440"/>
            <a:ext cx="462767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30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 sz="1300">
                <a:latin typeface="나눔스퀘어 ExtraBold"/>
                <a:ea typeface="나눔스퀘어 ExtraBold"/>
                <a:cs typeface="Arial"/>
                <a:sym typeface="Arial"/>
              </a:rPr>
              <a:t>고양시민 설문조사 결과에 따르면 공공자전거를 이용하는 </a:t>
            </a:r>
          </a:p>
          <a:p>
            <a:pPr algn="ctr" latinLnBrk="1">
              <a:defRPr/>
            </a:pPr>
            <a:r>
              <a:rPr lang="ko-KR" altLang="en-US" sz="1300">
                <a:latin typeface="나눔스퀘어 ExtraBold"/>
                <a:ea typeface="나눔스퀘어 ExtraBold"/>
                <a:cs typeface="Arial"/>
                <a:sym typeface="Arial"/>
              </a:rPr>
              <a:t>가장 중요한 이유로 </a:t>
            </a:r>
            <a:r>
              <a:rPr lang="ko-KR" altLang="en-US" sz="1300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‘건강 및 체력 증진’</a:t>
            </a:r>
            <a:r>
              <a:rPr lang="ko-KR" altLang="en-US" sz="1300">
                <a:latin typeface="나눔스퀘어 ExtraBold"/>
                <a:ea typeface="나눔스퀘어 ExtraBold"/>
                <a:cs typeface="Arial"/>
                <a:sym typeface="Arial"/>
              </a:rPr>
              <a:t>이 </a:t>
            </a:r>
            <a:r>
              <a:rPr lang="en-US" altLang="ko-KR" sz="1300">
                <a:latin typeface="나눔스퀘어 ExtraBold"/>
                <a:ea typeface="나눔스퀘어 ExtraBold"/>
                <a:cs typeface="Arial"/>
                <a:sym typeface="Arial"/>
              </a:rPr>
              <a:t>30.9%</a:t>
            </a:r>
            <a:r>
              <a:rPr lang="ko-KR" altLang="en-US" sz="1300">
                <a:latin typeface="나눔스퀘어 ExtraBold"/>
                <a:ea typeface="나눔스퀘어 ExtraBold"/>
                <a:cs typeface="Arial"/>
                <a:sym typeface="Arial"/>
              </a:rPr>
              <a:t>로 </a:t>
            </a:r>
          </a:p>
          <a:p>
            <a:pPr algn="ctr" latinLnBrk="1">
              <a:defRPr/>
            </a:pPr>
            <a:r>
              <a:rPr lang="ko-KR" altLang="en-US" sz="1300">
                <a:latin typeface="나눔스퀘어 ExtraBold"/>
                <a:ea typeface="나눔스퀘어 ExtraBold"/>
                <a:cs typeface="Arial"/>
                <a:sym typeface="Arial"/>
              </a:rPr>
              <a:t>가장 높게 나타남</a:t>
            </a:r>
          </a:p>
          <a:p>
            <a:pPr latinLnBrk="1">
              <a:defRPr/>
            </a:pPr>
            <a:endParaRPr lang="en-US" altLang="ko-KR" sz="1300"/>
          </a:p>
          <a:p>
            <a:pPr lvl="0">
              <a:defRPr/>
            </a:pPr>
            <a:endParaRPr lang="ko-KR" altLang="en-US" sz="13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88619" y="1819521"/>
            <a:ext cx="6470392" cy="354173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1205" y="2738172"/>
            <a:ext cx="813043" cy="5663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건강 및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체력증진</a:t>
            </a:r>
            <a:endParaRPr lang="en-US" altLang="ko-KR" sz="1400" spc="-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2617" y="3380542"/>
            <a:ext cx="813043" cy="5663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이동시간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절약</a:t>
            </a:r>
            <a:endParaRPr lang="en-US" altLang="ko-KR" sz="1400" spc="-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4922" y="4082334"/>
            <a:ext cx="655949" cy="5663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교통비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절약</a:t>
            </a:r>
            <a:endParaRPr lang="en-US" altLang="ko-KR" sz="1400" spc="-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61" name="사각형: 둥근 모서리 10"/>
          <p:cNvSpPr/>
          <p:nvPr/>
        </p:nvSpPr>
        <p:spPr>
          <a:xfrm>
            <a:off x="1279781" y="2776205"/>
            <a:ext cx="2273951" cy="274288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067D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사각형: 둥근 모서리 81"/>
          <p:cNvSpPr/>
          <p:nvPr/>
        </p:nvSpPr>
        <p:spPr>
          <a:xfrm>
            <a:off x="1325629" y="2823445"/>
            <a:ext cx="2273951" cy="27428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사각형: 둥근 모서리 83"/>
          <p:cNvSpPr/>
          <p:nvPr/>
        </p:nvSpPr>
        <p:spPr>
          <a:xfrm>
            <a:off x="1279781" y="3511230"/>
            <a:ext cx="2023496" cy="206747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2932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사각형: 둥근 모서리 84"/>
          <p:cNvSpPr/>
          <p:nvPr/>
        </p:nvSpPr>
        <p:spPr>
          <a:xfrm>
            <a:off x="1325629" y="3558470"/>
            <a:ext cx="2023496" cy="206747"/>
          </a:xfrm>
          <a:prstGeom prst="roundRect">
            <a:avLst>
              <a:gd name="adj" fmla="val 0"/>
            </a:avLst>
          </a:prstGeom>
          <a:solidFill>
            <a:srgbClr val="29323C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사각형: 둥근 모서리 86"/>
          <p:cNvSpPr/>
          <p:nvPr/>
        </p:nvSpPr>
        <p:spPr>
          <a:xfrm>
            <a:off x="1279782" y="4218568"/>
            <a:ext cx="1977648" cy="264341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2932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사각형: 둥근 모서리 87"/>
          <p:cNvSpPr/>
          <p:nvPr/>
        </p:nvSpPr>
        <p:spPr>
          <a:xfrm>
            <a:off x="1325630" y="4265808"/>
            <a:ext cx="1977648" cy="264341"/>
          </a:xfrm>
          <a:prstGeom prst="roundRect">
            <a:avLst>
              <a:gd name="adj" fmla="val 0"/>
            </a:avLst>
          </a:prstGeom>
          <a:solidFill>
            <a:srgbClr val="29323C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사각형: 둥근 모서리 89"/>
          <p:cNvSpPr/>
          <p:nvPr/>
        </p:nvSpPr>
        <p:spPr>
          <a:xfrm>
            <a:off x="1279781" y="4925907"/>
            <a:ext cx="1554136" cy="264342"/>
          </a:xfrm>
          <a:prstGeom prst="roundRect">
            <a:avLst>
              <a:gd name="adj" fmla="val 0"/>
            </a:avLst>
          </a:prstGeom>
          <a:noFill/>
          <a:ln w="15875">
            <a:solidFill>
              <a:srgbClr val="2932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사각형: 둥근 모서리 90"/>
          <p:cNvSpPr/>
          <p:nvPr/>
        </p:nvSpPr>
        <p:spPr>
          <a:xfrm>
            <a:off x="1325629" y="4973147"/>
            <a:ext cx="1554136" cy="264342"/>
          </a:xfrm>
          <a:prstGeom prst="roundRect">
            <a:avLst>
              <a:gd name="adj" fmla="val 0"/>
            </a:avLst>
          </a:prstGeom>
          <a:solidFill>
            <a:srgbClr val="29323C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88967" y="4770860"/>
            <a:ext cx="655949" cy="8032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목적지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접근성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편리</a:t>
            </a:r>
            <a:endParaRPr lang="en-US" altLang="ko-KR" sz="1400" spc="-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93536" y="2776205"/>
            <a:ext cx="489236" cy="3293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G마켓 산스 Medium"/>
                <a:ea typeface="G마켓 산스 Medium"/>
              </a:rPr>
              <a:t>31</a:t>
            </a:r>
            <a:r>
              <a:rPr lang="en-US" altLang="ko-KR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G마켓 산스 Medium"/>
                <a:ea typeface="G마켓 산스 Medium"/>
              </a:rPr>
              <a:t>%</a:t>
            </a:r>
            <a:endParaRPr lang="en-US" altLang="ko-KR" sz="1400" spc="-50">
              <a:solidFill>
                <a:schemeClr val="accent1">
                  <a:lumMod val="75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44644" y="3497182"/>
            <a:ext cx="537327" cy="3293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/>
                <a:ea typeface="G마켓 산스 Medium"/>
              </a:rPr>
              <a:t>24</a:t>
            </a:r>
            <a:r>
              <a:rPr lang="en-US" altLang="ko-KR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/>
                <a:ea typeface="G마켓 산스 Medium"/>
              </a:rPr>
              <a:t>%</a:t>
            </a:r>
            <a:endParaRPr lang="en-US" altLang="ko-KR" sz="1400" spc="-50">
              <a:solidFill>
                <a:srgbClr val="29323C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793536" y="4247457"/>
            <a:ext cx="537327" cy="3177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/>
                <a:ea typeface="G마켓 산스 Medium"/>
              </a:rPr>
              <a:t>24</a:t>
            </a:r>
            <a:r>
              <a:rPr lang="en-US" altLang="ko-KR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/>
                <a:ea typeface="G마켓 산스 Medium"/>
              </a:rPr>
              <a:t>%</a:t>
            </a:r>
            <a:endParaRPr lang="en-US" altLang="ko-KR" sz="1400" spc="-50">
              <a:solidFill>
                <a:srgbClr val="29323C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793536" y="4968434"/>
            <a:ext cx="495649" cy="3293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/>
                <a:ea typeface="G마켓 산스 Medium"/>
              </a:rPr>
              <a:t>14</a:t>
            </a:r>
            <a:r>
              <a:rPr lang="en-US" altLang="ko-KR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/>
                <a:ea typeface="G마켓 산스 Medium"/>
              </a:rPr>
              <a:t>%</a:t>
            </a:r>
            <a:endParaRPr lang="en-US" altLang="ko-KR" sz="1400" spc="-50">
              <a:solidFill>
                <a:srgbClr val="29323C"/>
              </a:solidFill>
              <a:latin typeface="G마켓 산스 Medium"/>
              <a:ea typeface="G마켓 산스 Medium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622269" y="1928743"/>
            <a:ext cx="11595415" cy="4962383"/>
            <a:chOff x="777388" y="2207818"/>
            <a:chExt cx="8438593" cy="8215144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880960" y="2207818"/>
              <a:ext cx="1145684" cy="0"/>
            </a:xfrm>
            <a:prstGeom prst="line">
              <a:avLst/>
            </a:prstGeom>
            <a:ln w="190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77388" y="2354534"/>
              <a:ext cx="2189921" cy="5451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altLang="en-US" spc="-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공공자전거를 이용하는</a:t>
              </a:r>
              <a:r>
                <a:rPr lang="en-US" altLang="ko-KR" spc="-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 </a:t>
              </a:r>
              <a:r>
                <a:rPr lang="ko-KR" altLang="en-US" sz="1400" spc="-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나눔스퀘어 ExtraBold"/>
                  <a:ea typeface="나눔스퀘어 ExtraBold"/>
                  <a:cs typeface="Arial"/>
                  <a:sym typeface="Arial"/>
                </a:rPr>
                <a:t>가장 중요한 이유</a:t>
              </a:r>
              <a:endParaRPr lang="en-US" altLang="ko-KR" sz="1400" spc="-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/>
                <a:ea typeface="나눔스퀘어 ExtraBold"/>
                <a:cs typeface="Arial"/>
                <a:sym typeface="Arial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915000" y="9933823"/>
              <a:ext cx="1300981" cy="4891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en-US" altLang="ko-KR" sz="1200" spc="-5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/>
                  <a:ea typeface="G마켓 산스 Medium"/>
                </a:rPr>
                <a:t>[</a:t>
              </a:r>
              <a:r>
                <a:rPr lang="ko-KR" altLang="en-US" sz="1200" spc="-5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/>
                  <a:ea typeface="G마켓 산스 Medium"/>
                </a:rPr>
                <a:t>출처 </a:t>
              </a:r>
              <a:r>
                <a:rPr lang="en-US" altLang="ko-KR" sz="1200" spc="-5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/>
                  <a:ea typeface="G마켓 산스 Medium"/>
                </a:rPr>
                <a:t>: </a:t>
              </a:r>
              <a:r>
                <a:rPr lang="ko-KR" altLang="en-US" sz="1200" spc="-5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/>
                  <a:ea typeface="G마켓 산스 Medium"/>
                </a:rPr>
                <a:t>고양시정연구원</a:t>
              </a:r>
              <a:r>
                <a:rPr lang="en-US" altLang="ko-KR" sz="1200" spc="-5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/>
                  <a:ea typeface="G마켓 산스 Medium"/>
                </a:rPr>
                <a:t>]</a:t>
              </a:r>
              <a:endParaRPr lang="en-US" altLang="ko-KR" sz="1200" spc="-50" dirty="0">
                <a:solidFill>
                  <a:srgbClr val="29323C"/>
                </a:solidFill>
                <a:latin typeface="G마켓 산스 Medium"/>
                <a:ea typeface="G마켓 산스 Medium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684679" y="5369011"/>
            <a:ext cx="61684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고양시 </a:t>
            </a:r>
            <a:r>
              <a:rPr lang="ko-KR" altLang="en-US" dirty="0" err="1">
                <a:latin typeface="나눔스퀘어 ExtraBold"/>
                <a:ea typeface="나눔스퀘어 ExtraBold"/>
                <a:cs typeface="Arial"/>
                <a:sym typeface="Arial"/>
              </a:rPr>
              <a:t>공릉천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주변 긴 자전거도로가 있음</a:t>
            </a:r>
            <a:r>
              <a:rPr lang="en-US" altLang="ko-KR" dirty="0">
                <a:latin typeface="나눔스퀘어 ExtraBold"/>
                <a:ea typeface="나눔스퀘어 ExtraBold"/>
                <a:cs typeface="Arial"/>
                <a:sym typeface="Arial"/>
              </a:rPr>
              <a:t>. 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하지만 이 주변에 자전거 스테이션 </a:t>
            </a:r>
            <a:r>
              <a:rPr lang="en-US" altLang="ko-KR" dirty="0">
                <a:latin typeface="나눔스퀘어 ExtraBold"/>
                <a:ea typeface="나눔스퀘어 ExtraBold"/>
                <a:cs typeface="Arial"/>
                <a:sym typeface="Arial"/>
              </a:rPr>
              <a:t>X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</a:p>
          <a:p>
            <a:pPr algn="ctr">
              <a:defRPr/>
            </a:pPr>
            <a:endParaRPr lang="en-US" altLang="ko-KR" dirty="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endParaRPr lang="en-US" altLang="ko-KR" dirty="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   레저 목적으로 공공 자전거 대여를 원하는 사람들의 수요를 맞추기 위해 </a:t>
            </a:r>
            <a:r>
              <a:rPr lang="en-US" altLang="ko-KR" dirty="0">
                <a:latin typeface="나눔스퀘어 ExtraBold"/>
                <a:ea typeface="나눔스퀘어 ExtraBold"/>
                <a:cs typeface="Arial"/>
                <a:sym typeface="Arial"/>
              </a:rPr>
              <a:t>,</a:t>
            </a:r>
          </a:p>
          <a:p>
            <a:pPr algn="ctr">
              <a:defRPr/>
            </a:pP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 </a:t>
            </a:r>
            <a:r>
              <a:rPr lang="en-US" altLang="ko-KR" dirty="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 dirty="0" err="1">
                <a:latin typeface="나눔스퀘어 ExtraBold"/>
                <a:ea typeface="나눔스퀘어 ExtraBold"/>
                <a:cs typeface="Arial"/>
                <a:sym typeface="Arial"/>
              </a:rPr>
              <a:t>공릉천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자전거도로에 스테이션 설치가 필요할 것으로 추측됨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3630" y="1662885"/>
            <a:ext cx="4815776" cy="4926036"/>
          </a:xfrm>
          <a:prstGeom prst="rect">
            <a:avLst/>
          </a:prstGeom>
          <a:noFill/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0181" y="1677151"/>
            <a:ext cx="6501299" cy="4918509"/>
          </a:xfrm>
          <a:prstGeom prst="rect">
            <a:avLst/>
          </a:prstGeom>
          <a:noFill/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29868" y="1329938"/>
            <a:ext cx="2433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1)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공릉천 자전거 도로  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074713" y="3882419"/>
            <a:ext cx="329264" cy="25398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607712" y="5732835"/>
            <a:ext cx="203118" cy="198975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50136" y="5931810"/>
            <a:ext cx="500265" cy="50026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859" y="5664508"/>
            <a:ext cx="500265" cy="500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9906" y="1357823"/>
            <a:ext cx="1891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설문조사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(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논문 참고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)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298891" y="209167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SzPct val="25000"/>
              <a:defRPr/>
            </a:pP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 결론 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3.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레저 목적을 위해 공릉천 개천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&amp;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호수공원 주변 재배치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110" t="6120" r="5210" b="5020"/>
          <a:stretch>
            <a:fillRect/>
          </a:stretch>
        </p:blipFill>
        <p:spPr>
          <a:xfrm>
            <a:off x="242305" y="2097952"/>
            <a:ext cx="6074766" cy="43048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17864" y="1269963"/>
            <a:ext cx="1356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2)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호수공원 옆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39816" y="2239278"/>
            <a:ext cx="4932272" cy="11103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5053" y="3816219"/>
            <a:ext cx="47645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 err="1">
                <a:latin typeface="나눔스퀘어 ExtraBold"/>
                <a:ea typeface="나눔스퀘어 ExtraBold"/>
                <a:cs typeface="Arial"/>
                <a:sym typeface="Arial"/>
              </a:rPr>
              <a:t>피프틴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 dirty="0" err="1">
                <a:latin typeface="나눔스퀘어 ExtraBold"/>
                <a:ea typeface="나눔스퀘어 ExtraBold"/>
                <a:cs typeface="Arial"/>
                <a:sym typeface="Arial"/>
              </a:rPr>
              <a:t>대여량이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en-US" altLang="ko-KR" dirty="0">
                <a:latin typeface="나눔스퀘어 ExtraBold"/>
                <a:ea typeface="나눔스퀘어 ExtraBold"/>
                <a:cs typeface="Arial"/>
                <a:sym typeface="Arial"/>
              </a:rPr>
              <a:t>1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위</a:t>
            </a:r>
            <a:r>
              <a:rPr lang="en-US" altLang="ko-KR" dirty="0">
                <a:latin typeface="나눔스퀘어 ExtraBold"/>
                <a:ea typeface="나눔스퀘어 ExtraBold"/>
                <a:cs typeface="Arial"/>
                <a:sym typeface="Arial"/>
              </a:rPr>
              <a:t>,2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위 모두 </a:t>
            </a:r>
            <a:r>
              <a:rPr lang="ko-KR" altLang="en-US" dirty="0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호수공원</a:t>
            </a:r>
          </a:p>
          <a:p>
            <a:pPr algn="ctr">
              <a:defRPr/>
            </a:pP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거치대수에 비해</a:t>
            </a:r>
            <a:r>
              <a:rPr lang="en-US" altLang="ko-KR" dirty="0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dirty="0" err="1">
                <a:latin typeface="나눔스퀘어 ExtraBold"/>
                <a:ea typeface="나눔스퀘어 ExtraBold"/>
                <a:cs typeface="Arial"/>
                <a:sym typeface="Arial"/>
              </a:rPr>
              <a:t>대여량이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매우 많음 </a:t>
            </a:r>
          </a:p>
          <a:p>
            <a:pPr algn="ctr">
              <a:defRPr/>
            </a:pP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en-US" altLang="ko-KR" dirty="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</a:p>
          <a:p>
            <a:pPr algn="ctr">
              <a:defRPr/>
            </a:pPr>
            <a:endParaRPr lang="en-US" altLang="ko-KR" dirty="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이는</a:t>
            </a:r>
            <a:r>
              <a:rPr lang="en-US" altLang="ko-KR" dirty="0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레저목적으로 호수공원 근방에서</a:t>
            </a:r>
          </a:p>
          <a:p>
            <a:pPr algn="ctr">
              <a:defRPr/>
            </a:pP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 자전거를 타려는 수요가 많은 것으로 파악됨 </a:t>
            </a:r>
          </a:p>
          <a:p>
            <a:pPr algn="ctr">
              <a:defRPr/>
            </a:pPr>
            <a:endParaRPr lang="en-US" altLang="ko-KR" dirty="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endParaRPr lang="en-US" altLang="ko-KR" dirty="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r>
              <a:rPr lang="ko-KR" altLang="en-US" dirty="0">
                <a:latin typeface="나눔스퀘어 ExtraBold"/>
                <a:ea typeface="나눔스퀘어 ExtraBold"/>
                <a:cs typeface="Arial"/>
                <a:sym typeface="Arial"/>
              </a:rPr>
              <a:t>호수공원 쪽에 공공자전거 추가 설치 필요 </a:t>
            </a:r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6939816" y="3534490"/>
            <a:ext cx="3214838" cy="231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85956" y="6329291"/>
            <a:ext cx="2345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고양시청 정보통신담당관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63629" y="1828800"/>
            <a:ext cx="6207247" cy="4841507"/>
          </a:xfrm>
          <a:prstGeom prst="rect">
            <a:avLst/>
          </a:prstGeom>
          <a:noFill/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13404" y="1828800"/>
            <a:ext cx="5475927" cy="4841507"/>
          </a:xfrm>
          <a:prstGeom prst="rect">
            <a:avLst/>
          </a:prstGeom>
          <a:noFill/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9107398" y="4391944"/>
            <a:ext cx="194412" cy="25601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9120099" y="5206169"/>
            <a:ext cx="194412" cy="256017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00627" y="5380374"/>
            <a:ext cx="625544" cy="625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716016" y="355305"/>
            <a:ext cx="10759968" cy="5723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SzPct val="25000"/>
              <a:defRPr/>
            </a:pP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결론 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4.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장항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1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동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,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송산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,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대화처럼 늘어날 유동인구를 고려해 신시가지에 스테이션 배치 </a:t>
            </a: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5020" y="1256468"/>
            <a:ext cx="2879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킨텍스 주변 장항동 </a:t>
            </a:r>
            <a:r>
              <a:rPr lang="en-US" altLang="ko-KR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대화동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80" y="1310276"/>
            <a:ext cx="5638684" cy="28590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7480" y="4223156"/>
            <a:ext cx="5638684" cy="26886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5642" y="1410357"/>
            <a:ext cx="2492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킨텍스 주변</a:t>
            </a:r>
            <a:r>
              <a:rPr lang="en-US" altLang="ko-KR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장항동</a:t>
            </a:r>
            <a:r>
              <a:rPr lang="en-US" altLang="ko-KR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대화동</a:t>
            </a:r>
            <a:r>
              <a:rPr lang="en-US" altLang="ko-KR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)</a:t>
            </a:r>
            <a:endParaRPr lang="ko-KR" altLang="en-US">
              <a:solidFill>
                <a:schemeClr val="bg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642" y="4379052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송산동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0257" y="1256468"/>
            <a:ext cx="5845743" cy="565534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6" name="TextBox 205"/>
          <p:cNvSpPr txBox="1"/>
          <p:nvPr/>
        </p:nvSpPr>
        <p:spPr>
          <a:xfrm>
            <a:off x="6425043" y="1528507"/>
            <a:ext cx="1085650" cy="3078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FFFFFF">
                    <a:alpha val="100000"/>
                  </a:srgbClr>
                </a:solidFill>
                <a:latin typeface="나눔스퀘어"/>
                <a:ea typeface="나눔스퀘어"/>
                <a:sym typeface="Arial"/>
              </a:rPr>
              <a:t>송산동</a:t>
            </a:r>
            <a:endParaRPr kumimoji="1" lang="ko-KR" altLang="en-US" sz="1400" b="0" i="0">
              <a:solidFill>
                <a:srgbClr val="FFFFFF">
                  <a:alpha val="100000"/>
                </a:srgbClr>
              </a:solidFill>
              <a:latin typeface="나눔스퀘어"/>
              <a:ea typeface="나눔스퀘어"/>
              <a:sym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6561517" y="2085621"/>
            <a:ext cx="5347318" cy="4020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  <a:sym typeface="Arial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C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대화동, 장항1동 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: 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킨텍스 옆 택지개발 중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고양 일산 테크노밸리 조성 앞두고 있음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(특히, 장항1동의 경우 인구증가 예상률 ↑)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000" b="0" i="0" baseline="0">
              <a:solidFill>
                <a:srgbClr val="000000">
                  <a:alpha val="100000"/>
                </a:srgbClr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C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 송산동 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: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택지개발지구로 인구증가 가능성이 있을 것으로 예상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나눔스퀘어 ExtraBold"/>
              <a:ea typeface="나눔스퀘어 ExtraBold"/>
              <a:sym typeface="Arial"/>
            </a:endParaRPr>
          </a:p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현재, 장항</a:t>
            </a:r>
            <a:r>
              <a:rPr kumimoji="1" lang="en-US" altLang="ko-KR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1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동/송산/대화 지역 </a:t>
            </a:r>
          </a:p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거주 인구 증가에 비례하지 못하는 자전거 스테이션 </a:t>
            </a:r>
          </a:p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>
              <a:solidFill>
                <a:srgbClr val="000000">
                  <a:alpha val="100000"/>
                </a:srgbClr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 장항</a:t>
            </a:r>
            <a:r>
              <a:rPr kumimoji="1" lang="en-US" altLang="ko-KR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1</a:t>
            </a: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동/송산/대화 인구증가에 맞는</a:t>
            </a:r>
          </a:p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 자전거 스테이션 추가 확보 필요</a:t>
            </a:r>
            <a:r>
              <a:rPr kumimoji="1" lang="ko-KR" altLang="en-US" sz="1100" b="0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  <a:sym typeface="Arial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Arial"/>
              <a:ea typeface="나눔스퀘어 ExtraBold"/>
              <a:sym typeface="Arial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6517086" y="1831652"/>
            <a:ext cx="5269508" cy="4502911"/>
          </a:xfrm>
          <a:prstGeom prst="rect">
            <a:avLst/>
          </a:prstGeom>
          <a:noFill/>
          <a:ln w="44598" cap="flat" cmpd="sng" algn="ctr">
            <a:solidFill>
              <a:srgbClr val="AFE39A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09" name="화살표: 아래쪽 208"/>
          <p:cNvSpPr/>
          <p:nvPr/>
        </p:nvSpPr>
        <p:spPr>
          <a:xfrm>
            <a:off x="9045509" y="4329932"/>
            <a:ext cx="201557" cy="28092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9D155"/>
          </a:solidFill>
          <a:ln w="25452" cap="flat" cmpd="sng" algn="ctr">
            <a:solidFill>
              <a:srgbClr val="58983E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493748" y="5294426"/>
            <a:ext cx="487438" cy="4861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11" name="TextBox 210"/>
          <p:cNvSpPr txBox="1"/>
          <p:nvPr/>
        </p:nvSpPr>
        <p:spPr>
          <a:xfrm>
            <a:off x="9009004" y="3229992"/>
            <a:ext cx="342831" cy="395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+</a:t>
            </a:r>
            <a:endParaRPr kumimoji="0" lang="ko-KR" altLang="en-US" sz="2000" b="1" i="0">
              <a:solidFill>
                <a:srgbClr val="000000">
                  <a:alpha val="100000"/>
                </a:srgb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298891" y="209167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sz="2400">
                <a:latin typeface="나눔스퀘어 ExtraBold"/>
                <a:ea typeface="나눔스퀘어 ExtraBold"/>
                <a:cs typeface="Arial"/>
                <a:sym typeface="Arial"/>
              </a:rPr>
              <a:t>1.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분석배경 </a:t>
            </a:r>
            <a:endParaRPr sz="240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0773" y="1329827"/>
            <a:ext cx="8276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고양시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2010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년 공공자전거 서비스 도입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약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161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개 스테이션과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1700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여대 공공자전거를 시민에게 제공 중</a:t>
            </a:r>
          </a:p>
          <a:p>
            <a:pPr algn="ctr">
              <a:defRPr/>
            </a:pP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하지만</a:t>
            </a:r>
            <a:r>
              <a:rPr lang="en-US" altLang="ko-KR">
                <a:solidFill>
                  <a:srgbClr val="FF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! 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5658416"/>
            <a:ext cx="12181489" cy="119958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1273" y="5926158"/>
            <a:ext cx="10555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고양시의  도시개발 사업 추진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택지개발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도시정비사업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주택산업 등 으로 인해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 </a:t>
            </a:r>
            <a:r>
              <a:rPr lang="ko-KR" altLang="en-US" sz="1600" dirty="0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고양시의 인구가 꾸준히 증가하고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있으며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</a:t>
            </a:r>
          </a:p>
          <a:p>
            <a:pPr algn="ctr">
              <a:defRPr/>
            </a:pPr>
            <a:r>
              <a:rPr lang="en-US" altLang="ko-KR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2023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년 까지 고양시의 도시개발은 계속될 예정이어서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 sz="1600" u="sng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인구 증가는 계속될 것으로 예상</a:t>
            </a:r>
            <a:r>
              <a:rPr lang="en-US" altLang="ko-KR" sz="2000" u="sng" dirty="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endParaRPr lang="ko-KR" altLang="en-US" sz="2000" u="sng" dirty="0">
              <a:solidFill>
                <a:schemeClr val="bg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93894" y="2122404"/>
            <a:ext cx="6625284" cy="330237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6134058" y="2833307"/>
            <a:ext cx="4021494" cy="942392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90888" y="2283933"/>
            <a:ext cx="4389120" cy="31794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1637" y="2331684"/>
            <a:ext cx="4427621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장항</a:t>
            </a:r>
            <a:r>
              <a:rPr lang="en-US" altLang="ko-KR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1</a:t>
            </a: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동 </a:t>
            </a:r>
          </a:p>
          <a:p>
            <a:pPr algn="ctr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청년스마트타운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한류월드부지의 택지개발 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장항공공주택지구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개발</a:t>
            </a:r>
          </a:p>
          <a:p>
            <a:pPr algn="ctr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 -&gt;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인구증가 예상</a:t>
            </a:r>
          </a:p>
          <a:p>
            <a:pPr algn="ctr">
              <a:defRPr/>
            </a:pPr>
            <a:r>
              <a:rPr lang="en-US" altLang="ko-KR" sz="2000">
                <a:latin typeface="나눔스퀘어 ExtraBold"/>
                <a:ea typeface="나눔스퀘어 ExtraBold"/>
                <a:cs typeface="Arial"/>
                <a:sym typeface="Arial"/>
              </a:rPr>
              <a:t>+</a:t>
            </a:r>
          </a:p>
          <a:p>
            <a:pPr algn="ctr">
              <a:defRPr/>
            </a:pP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송산동  </a:t>
            </a:r>
          </a:p>
          <a:p>
            <a:pPr algn="ctr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도시개발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,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주택지조성사업 이루어지고 있음 </a:t>
            </a:r>
          </a:p>
          <a:p>
            <a:pPr algn="ctr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-&gt;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현재 인구 증가 중 </a:t>
            </a:r>
          </a:p>
          <a:p>
            <a:pPr algn="ctr">
              <a:defRPr/>
            </a:pPr>
            <a:r>
              <a:rPr lang="en-US" altLang="ko-KR" sz="2000">
                <a:latin typeface="나눔스퀘어 ExtraBold"/>
                <a:ea typeface="나눔스퀘어 ExtraBold"/>
                <a:cs typeface="Arial"/>
                <a:sym typeface="Arial"/>
              </a:rPr>
              <a:t>+</a:t>
            </a:r>
          </a:p>
          <a:p>
            <a:pPr algn="ctr">
              <a:defRPr/>
            </a:pPr>
            <a:r>
              <a:rPr lang="ko-KR" altLang="en-US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대화동</a:t>
            </a:r>
          </a:p>
          <a:p>
            <a:pPr algn="ctr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킨텍스 옆 택지개발 중</a:t>
            </a:r>
          </a:p>
          <a:p>
            <a:pPr algn="ctr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제</a:t>
            </a: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2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자유로 쪽으로 고양 일산 테크노밸리 조성 </a:t>
            </a:r>
          </a:p>
          <a:p>
            <a:pPr algn="ctr">
              <a:defRPr/>
            </a:pPr>
            <a:r>
              <a:rPr lang="en-US" altLang="ko-KR">
                <a:latin typeface="나눔스퀘어 ExtraBold"/>
                <a:ea typeface="나눔스퀘어 ExtraBold"/>
                <a:cs typeface="Arial"/>
                <a:sym typeface="Arial"/>
              </a:rPr>
              <a:t>-&gt; </a:t>
            </a: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인구증가 예상  </a:t>
            </a:r>
            <a:endParaRPr lang="en-US" altLang="ko-KR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78060" y="2302125"/>
            <a:ext cx="344120" cy="3441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06935" y="3450879"/>
            <a:ext cx="344120" cy="3441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25089" y="4435576"/>
            <a:ext cx="344120" cy="34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0511" y="5604905"/>
            <a:ext cx="12192000" cy="1253095"/>
          </a:xfrm>
          <a:prstGeom prst="rect">
            <a:avLst/>
          </a:prstGeom>
          <a:solidFill>
            <a:schemeClr val="accent1"/>
          </a:solidFill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Google Shape;205;p33"/>
          <p:cNvSpPr txBox="1">
            <a:spLocks noGrp="1"/>
          </p:cNvSpPr>
          <p:nvPr>
            <p:ph type="body" idx="1"/>
          </p:nvPr>
        </p:nvSpPr>
        <p:spPr>
          <a:xfrm>
            <a:off x="716016" y="221359"/>
            <a:ext cx="10759968" cy="5723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7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최적의 스테이션 재배치 위치 제안</a:t>
            </a:r>
            <a:endParaRPr sz="2700">
              <a:solidFill>
                <a:schemeClr val="dk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-1430" t="14150" r="-1430" b="3750"/>
          <a:stretch>
            <a:fillRect/>
          </a:stretch>
        </p:blipFill>
        <p:spPr>
          <a:xfrm>
            <a:off x="6096000" y="1816172"/>
            <a:ext cx="5715627" cy="32256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14580" b="3360"/>
          <a:stretch>
            <a:fillRect/>
          </a:stretch>
        </p:blipFill>
        <p:spPr>
          <a:xfrm>
            <a:off x="417983" y="1835817"/>
            <a:ext cx="5491989" cy="31863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1097" y="1470488"/>
            <a:ext cx="5024706" cy="332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나눔스퀘어 ExtraBold"/>
                <a:ea typeface="나눔스퀘어 ExtraBold"/>
              </a:rPr>
              <a:t>[</a:t>
            </a:r>
            <a:r>
              <a:rPr lang="ko-KR" altLang="en-US" sz="1600">
                <a:latin typeface="나눔스퀘어 ExtraBold"/>
                <a:ea typeface="나눔스퀘어 ExtraBold"/>
              </a:rPr>
              <a:t>기존 자전거 스테이션 중 제거된 스테이션 </a:t>
            </a:r>
            <a:r>
              <a:rPr lang="en-US" altLang="ko-KR" sz="1600">
                <a:latin typeface="나눔스퀘어 ExtraBold"/>
                <a:ea typeface="나눔스퀘어 ExtraBold"/>
              </a:rPr>
              <a:t>(</a:t>
            </a:r>
            <a:r>
              <a:rPr lang="ko-KR" altLang="en-US" sz="1600">
                <a:latin typeface="나눔스퀘어 ExtraBold"/>
                <a:ea typeface="나눔스퀘어 ExtraBold"/>
              </a:rPr>
              <a:t>총 </a:t>
            </a:r>
            <a:r>
              <a:rPr lang="en-US" altLang="ko-KR" sz="1600">
                <a:latin typeface="나눔스퀘어 ExtraBold"/>
                <a:ea typeface="나눔스퀘어 ExtraBold"/>
              </a:rPr>
              <a:t>10</a:t>
            </a:r>
            <a:r>
              <a:rPr lang="ko-KR" altLang="en-US" sz="1600">
                <a:latin typeface="나눔스퀘어 ExtraBold"/>
                <a:ea typeface="나눔스퀘어 ExtraBold"/>
              </a:rPr>
              <a:t>개소</a:t>
            </a:r>
            <a:r>
              <a:rPr lang="en-US" altLang="ko-KR" sz="1600">
                <a:latin typeface="나눔스퀘어 ExtraBold"/>
                <a:ea typeface="나눔스퀘어 ExtraBold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5422" y="1481190"/>
            <a:ext cx="4109662" cy="338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latin typeface="나눔스퀘어 ExtraBold"/>
                <a:ea typeface="나눔스퀘어 ExtraBold"/>
              </a:rPr>
              <a:t>[</a:t>
            </a:r>
            <a:r>
              <a:rPr lang="ko-KR" altLang="en-US" sz="1600">
                <a:latin typeface="나눔스퀘어 ExtraBold"/>
                <a:ea typeface="나눔스퀘어 ExtraBold"/>
              </a:rPr>
              <a:t>새롭게 추가 된 자전거 스테이션 </a:t>
            </a:r>
            <a:r>
              <a:rPr lang="en-US" altLang="ko-KR" sz="1600">
                <a:latin typeface="나눔스퀘어 ExtraBold"/>
                <a:ea typeface="나눔스퀘어 ExtraBold"/>
              </a:rPr>
              <a:t>(</a:t>
            </a:r>
            <a:r>
              <a:rPr lang="ko-KR" altLang="en-US" sz="1600">
                <a:latin typeface="나눔스퀘어 ExtraBold"/>
                <a:ea typeface="나눔스퀘어 ExtraBold"/>
              </a:rPr>
              <a:t>총 </a:t>
            </a:r>
            <a:r>
              <a:rPr lang="en-US" altLang="ko-KR" sz="1600">
                <a:latin typeface="나눔스퀘어 ExtraBold"/>
                <a:ea typeface="나눔스퀘어 ExtraBold"/>
              </a:rPr>
              <a:t>42</a:t>
            </a:r>
            <a:r>
              <a:rPr lang="ko-KR" altLang="en-US" sz="1600">
                <a:latin typeface="나눔스퀘어 ExtraBold"/>
                <a:ea typeface="나눔스퀘어 ExtraBold"/>
              </a:rPr>
              <a:t>개소</a:t>
            </a:r>
            <a:r>
              <a:rPr lang="en-US" altLang="ko-KR" sz="1600">
                <a:latin typeface="나눔스퀘어 ExtraBold"/>
                <a:ea typeface="나눔스퀘어 ExtraBold"/>
              </a:rPr>
              <a:t>)]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00312" y="6031397"/>
            <a:ext cx="9441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chemeClr val="lt1"/>
                </a:solidFill>
                <a:latin typeface="나눔스퀘어 ExtraBold"/>
                <a:ea typeface="나눔스퀘어 ExtraBold"/>
              </a:rPr>
              <a:t>결론에서 제거된 스테이션과 새로 추가된 스테이션 시각화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C93C75-B4EE-449B-A791-AE954DB0D3EB}"/>
              </a:ext>
            </a:extLst>
          </p:cNvPr>
          <p:cNvSpPr/>
          <p:nvPr/>
        </p:nvSpPr>
        <p:spPr>
          <a:xfrm>
            <a:off x="363314" y="3778163"/>
            <a:ext cx="1170678" cy="1137773"/>
          </a:xfrm>
          <a:prstGeom prst="ellipse">
            <a:avLst/>
          </a:prstGeom>
          <a:solidFill>
            <a:srgbClr val="FAE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2466F57-DBF4-41D9-AEF4-3DDB0FD66F18}"/>
              </a:ext>
            </a:extLst>
          </p:cNvPr>
          <p:cNvSpPr/>
          <p:nvPr/>
        </p:nvSpPr>
        <p:spPr>
          <a:xfrm>
            <a:off x="487053" y="3895228"/>
            <a:ext cx="923200" cy="906135"/>
          </a:xfrm>
          <a:prstGeom prst="ellipse">
            <a:avLst/>
          </a:prstGeom>
          <a:solidFill>
            <a:srgbClr val="FF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빼기 기호 2">
            <a:extLst>
              <a:ext uri="{FF2B5EF4-FFF2-40B4-BE49-F238E27FC236}">
                <a16:creationId xmlns:a16="http://schemas.microsoft.com/office/drawing/2014/main" id="{4AA3D187-9425-441F-AE76-F73A2B0D868C}"/>
              </a:ext>
            </a:extLst>
          </p:cNvPr>
          <p:cNvSpPr/>
          <p:nvPr/>
        </p:nvSpPr>
        <p:spPr>
          <a:xfrm>
            <a:off x="479433" y="3995488"/>
            <a:ext cx="923200" cy="705614"/>
          </a:xfrm>
          <a:prstGeom prst="mathMinus">
            <a:avLst/>
          </a:prstGeom>
          <a:solidFill>
            <a:srgbClr val="E898A7"/>
          </a:solidFill>
          <a:ln>
            <a:solidFill>
              <a:srgbClr val="DE6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FA23BE9-4C0E-4678-A77E-626EF5F520AE}"/>
              </a:ext>
            </a:extLst>
          </p:cNvPr>
          <p:cNvSpPr/>
          <p:nvPr/>
        </p:nvSpPr>
        <p:spPr>
          <a:xfrm>
            <a:off x="6184993" y="3778163"/>
            <a:ext cx="1170678" cy="1137773"/>
          </a:xfrm>
          <a:prstGeom prst="ellipse">
            <a:avLst/>
          </a:prstGeom>
          <a:solidFill>
            <a:srgbClr val="E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E7F9A7F-A6F4-47C4-BDF1-F43BC01E3AD2}"/>
              </a:ext>
            </a:extLst>
          </p:cNvPr>
          <p:cNvSpPr/>
          <p:nvPr/>
        </p:nvSpPr>
        <p:spPr>
          <a:xfrm>
            <a:off x="6308733" y="3895228"/>
            <a:ext cx="923200" cy="90613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8036E827-8B14-4A07-B548-BC5C5139A554}"/>
              </a:ext>
            </a:extLst>
          </p:cNvPr>
          <p:cNvSpPr/>
          <p:nvPr/>
        </p:nvSpPr>
        <p:spPr>
          <a:xfrm>
            <a:off x="6429841" y="4016397"/>
            <a:ext cx="680983" cy="661306"/>
          </a:xfrm>
          <a:prstGeom prst="plus">
            <a:avLst>
              <a:gd name="adj" fmla="val 37774"/>
            </a:avLst>
          </a:prstGeom>
          <a:solidFill>
            <a:srgbClr val="A5CFFD"/>
          </a:solidFill>
          <a:ln>
            <a:solidFill>
              <a:srgbClr val="68AE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-490" t="15790" r="-160" b="4400"/>
          <a:stretch>
            <a:fillRect/>
          </a:stretch>
        </p:blipFill>
        <p:spPr>
          <a:xfrm>
            <a:off x="659798" y="602553"/>
            <a:ext cx="10872403" cy="60949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104721" y="400263"/>
            <a:ext cx="5978265" cy="554085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90285" y="421665"/>
            <a:ext cx="6011429" cy="489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>
                <a:latin typeface="나눔스퀘어 ExtraBold"/>
                <a:ea typeface="나눔스퀘어 ExtraBold"/>
              </a:rPr>
              <a:t>[</a:t>
            </a:r>
            <a:r>
              <a:rPr lang="ko-KR" altLang="en-US" sz="2600">
                <a:latin typeface="나눔스퀘어 ExtraBold"/>
                <a:ea typeface="나눔스퀘어 ExtraBold"/>
              </a:rPr>
              <a:t> 최종 스테이션 재배치 결과 </a:t>
            </a:r>
            <a:r>
              <a:rPr lang="en-US" altLang="ko-KR" sz="2600">
                <a:latin typeface="나눔스퀘어 ExtraBold"/>
                <a:ea typeface="나눔스퀘어 ExtraBold"/>
              </a:rPr>
              <a:t>(</a:t>
            </a:r>
            <a:r>
              <a:rPr lang="ko-KR" altLang="en-US" sz="2600">
                <a:latin typeface="나눔스퀘어 ExtraBold"/>
                <a:ea typeface="나눔스퀘어 ExtraBold"/>
              </a:rPr>
              <a:t>총 </a:t>
            </a:r>
            <a:r>
              <a:rPr lang="en-US" altLang="ko-KR" sz="2600">
                <a:latin typeface="나눔스퀘어 ExtraBold"/>
                <a:ea typeface="나눔스퀘어 ExtraBold"/>
              </a:rPr>
              <a:t>196</a:t>
            </a:r>
            <a:r>
              <a:rPr lang="ko-KR" altLang="en-US" sz="2600">
                <a:latin typeface="나눔스퀘어 ExtraBold"/>
                <a:ea typeface="나눔스퀘어 ExtraBold"/>
              </a:rPr>
              <a:t>개소</a:t>
            </a:r>
            <a:r>
              <a:rPr lang="en-US" altLang="ko-KR" sz="2600">
                <a:latin typeface="나눔스퀘어 ExtraBold"/>
                <a:ea typeface="나눔스퀘어 ExtraBold"/>
              </a:rPr>
              <a:t>)]</a:t>
            </a:r>
          </a:p>
        </p:txBody>
      </p:sp>
      <p:sp>
        <p:nvSpPr>
          <p:cNvPr id="15" name="직사각형 8"/>
          <p:cNvSpPr/>
          <p:nvPr/>
        </p:nvSpPr>
        <p:spPr>
          <a:xfrm>
            <a:off x="203343" y="171236"/>
            <a:ext cx="11806718" cy="6536516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"/>
          <p:cNvSpPr txBox="1"/>
          <p:nvPr/>
        </p:nvSpPr>
        <p:spPr>
          <a:xfrm>
            <a:off x="6946742" y="339500"/>
            <a:ext cx="1718956" cy="469816"/>
          </a:xfrm>
          <a:prstGeom prst="rect">
            <a:avLst/>
          </a:prstGeom>
          <a:solidFill>
            <a:srgbClr val="ffd7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8917" name=""/>
          <p:cNvSpPr txBox="1"/>
          <p:nvPr/>
        </p:nvSpPr>
        <p:spPr>
          <a:xfrm>
            <a:off x="2708" y="1413"/>
            <a:ext cx="3698190" cy="6855173"/>
          </a:xfrm>
          <a:prstGeom prst="rect">
            <a:avLst/>
          </a:prstGeom>
          <a:solidFill>
            <a:srgbClr val="79d155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8918" name=""/>
          <p:cNvSpPr txBox="1"/>
          <p:nvPr/>
        </p:nvSpPr>
        <p:spPr>
          <a:xfrm>
            <a:off x="375680" y="1658468"/>
            <a:ext cx="3158546" cy="7571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252000" rIns="0" bIns="108000" anchor="ctr">
            <a:noAutofit/>
          </a:bodyPr>
          <a:p>
            <a:pPr marL="0" lvl="0" indent="0" algn="l" defTabSz="102883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9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기대효과 및 한계점</a:t>
            </a:r>
            <a:r>
              <a:rPr xmlns:mc="http://schemas.openxmlformats.org/markup-compatibility/2006" xmlns:hp="http://schemas.haansoft.com/office/presentation/8.0" kumimoji="1" lang="ko-KR" altLang="en-US" sz="36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 </a:t>
            </a:r>
            <a:endParaRPr xmlns:mc="http://schemas.openxmlformats.org/markup-compatibility/2006" xmlns:hp="http://schemas.haansoft.com/office/presentation/8.0" kumimoji="1" lang="ko-KR" altLang="en-US" sz="3600" b="0" i="0" mc:Ignorable="hp" hp:hslEmbossed="0">
              <a:solidFill>
                <a:srgbClr val="ffffff">
                  <a:alpha val="100000"/>
                </a:srgb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8919" name=""/>
          <p:cNvSpPr txBox="1"/>
          <p:nvPr/>
        </p:nvSpPr>
        <p:spPr>
          <a:xfrm>
            <a:off x="7049921" y="401402"/>
            <a:ext cx="1512598" cy="3460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noAutofit/>
          </a:bodyPr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1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 ExtraBold"/>
                <a:ea typeface="나눔스퀘어 ExtraBold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600" b="1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 ExtraBold"/>
                <a:ea typeface="나눔스퀘어 ExtraBold"/>
              </a:rPr>
              <a:t>기대효과</a:t>
            </a:r>
            <a:r>
              <a:rPr xmlns:mc="http://schemas.openxmlformats.org/markup-compatibility/2006" xmlns:hp="http://schemas.haansoft.com/office/presentation/8.0" kumimoji="0" lang="en-US" altLang="ko-KR" sz="2300" b="1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 ExtraBold"/>
                <a:ea typeface="나눔스퀘어 ExtraBold"/>
              </a:rPr>
              <a:t>]</a:t>
            </a:r>
            <a:endParaRPr xmlns:mc="http://schemas.openxmlformats.org/markup-compatibility/2006" xmlns:hp="http://schemas.haansoft.com/office/presentation/8.0" kumimoji="0" lang="en-US" altLang="ko-KR" sz="2300" b="1" i="0" baseline="0" mc:Ignorable="hp" hp:hslEmbossed="0">
              <a:solidFill>
                <a:srgbClr val="3f3f3f">
                  <a:alpha val="100000"/>
                </a:srgb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8920" name=""/>
          <p:cNvSpPr txBox="1"/>
          <p:nvPr/>
        </p:nvSpPr>
        <p:spPr>
          <a:xfrm>
            <a:off x="2297812" y="1064848"/>
            <a:ext cx="121899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8921" name=""/>
          <p:cNvSpPr txBox="1"/>
          <p:nvPr/>
        </p:nvSpPr>
        <p:spPr>
          <a:xfrm flipV="1">
            <a:off x="169379" y="1606055"/>
            <a:ext cx="3210903" cy="778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8922" name=""/>
          <p:cNvSpPr txBox="1"/>
          <p:nvPr/>
        </p:nvSpPr>
        <p:spPr>
          <a:xfrm>
            <a:off x="193157" y="2542562"/>
            <a:ext cx="3210958" cy="8249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8923" name=""/>
          <p:cNvSpPr txBox="1"/>
          <p:nvPr/>
        </p:nvSpPr>
        <p:spPr>
          <a:xfrm>
            <a:off x="4813564" y="2109250"/>
            <a:ext cx="6877332" cy="5078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no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- 비효율적인 스테이션 재배치를 통한 효율 도모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- 인구 밀집도와 유동성에 기반한 추가 배치로 이용 효율과 수익성 증진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38924" name=""/>
          <p:cNvSpPr txBox="1"/>
          <p:nvPr/>
        </p:nvSpPr>
        <p:spPr>
          <a:xfrm>
            <a:off x="4813564" y="1429922"/>
            <a:ext cx="1328512" cy="5078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no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1. 효율 개선</a:t>
            </a:r>
            <a:r>
              <a:rPr xmlns:mc="http://schemas.openxmlformats.org/markup-compatibility/2006" xmlns:hp="http://schemas.haansoft.com/office/presentation/8.0" kumimoji="1" lang="ko-KR" altLang="en-US" sz="1500" b="0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 </a:t>
            </a:r>
            <a:endParaRPr xmlns:mc="http://schemas.openxmlformats.org/markup-compatibility/2006" xmlns:hp="http://schemas.haansoft.com/office/presentation/8.0" kumimoji="1" lang="ko-KR" altLang="en-US" sz="1500" b="0" i="0" baseline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500" b="0" i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38925" name=""/>
          <p:cNvSpPr txBox="1"/>
          <p:nvPr/>
        </p:nvSpPr>
        <p:spPr>
          <a:xfrm>
            <a:off x="4926236" y="3572618"/>
            <a:ext cx="1328512" cy="5063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no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2. 형평 개선</a:t>
            </a:r>
            <a:r>
              <a:rPr xmlns:mc="http://schemas.openxmlformats.org/markup-compatibility/2006" xmlns:hp="http://schemas.haansoft.com/office/presentation/8.0" kumimoji="1" lang="ko-KR" altLang="en-US" sz="1500" b="0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 </a:t>
            </a:r>
            <a:endParaRPr xmlns:mc="http://schemas.openxmlformats.org/markup-compatibility/2006" xmlns:hp="http://schemas.haansoft.com/office/presentation/8.0" kumimoji="1" lang="ko-KR" altLang="en-US" sz="1500" b="0" i="0" baseline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500" b="0" i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38926" name=""/>
          <p:cNvSpPr txBox="1"/>
          <p:nvPr/>
        </p:nvSpPr>
        <p:spPr>
          <a:xfrm>
            <a:off x="4781804" y="4466257"/>
            <a:ext cx="6877388" cy="5078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no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 - 효율성 증진과 함께 지자체의 과제인 형평 개선으로 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   '공공'자전거인만큼 인구 분포에 비해 스테이션이 전혀 없던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3f3f3f">
                    <a:alpha val="100000"/>
                  </a:srgbClr>
                </a:solidFill>
                <a:latin typeface="나눔스퀘어"/>
                <a:ea typeface="나눔스퀘어"/>
              </a:rPr>
              <a:t>   덕양구 일부 지역에서의 대중교통 접근성을 높여 공공성을 도모함 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f3f3f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"/>
          <p:cNvSpPr txBox="1"/>
          <p:nvPr/>
        </p:nvSpPr>
        <p:spPr>
          <a:xfrm>
            <a:off x="2708" y="1413"/>
            <a:ext cx="3698190" cy="6855173"/>
          </a:xfrm>
          <a:prstGeom prst="rect">
            <a:avLst/>
          </a:prstGeom>
          <a:solidFill>
            <a:srgbClr val="79d155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9941" name=""/>
          <p:cNvSpPr txBox="1"/>
          <p:nvPr/>
        </p:nvSpPr>
        <p:spPr>
          <a:xfrm>
            <a:off x="375680" y="1658468"/>
            <a:ext cx="3158546" cy="7571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252000" rIns="0" bIns="108000" anchor="ctr">
            <a:noAutofit/>
          </a:bodyPr>
          <a:p>
            <a:pPr marL="0" lvl="0" indent="0" algn="l" defTabSz="102883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9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기대효과 및 한계점</a:t>
            </a:r>
            <a:r>
              <a:rPr xmlns:mc="http://schemas.openxmlformats.org/markup-compatibility/2006" xmlns:hp="http://schemas.haansoft.com/office/presentation/8.0" kumimoji="1" lang="ko-KR" altLang="en-US" sz="36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나눔스퀘어 ExtraBold"/>
                <a:ea typeface="나눔스퀘어 ExtraBold"/>
              </a:rPr>
              <a:t> </a:t>
            </a:r>
            <a:endParaRPr xmlns:mc="http://schemas.openxmlformats.org/markup-compatibility/2006" xmlns:hp="http://schemas.haansoft.com/office/presentation/8.0" kumimoji="1" lang="ko-KR" altLang="en-US" sz="3600" b="0" i="0" mc:Ignorable="hp" hp:hslEmbossed="0">
              <a:solidFill>
                <a:srgbClr val="ffffff">
                  <a:alpha val="100000"/>
                </a:srgb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942" name=""/>
          <p:cNvSpPr txBox="1"/>
          <p:nvPr/>
        </p:nvSpPr>
        <p:spPr>
          <a:xfrm>
            <a:off x="2297812" y="1064848"/>
            <a:ext cx="1218998" cy="54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9943" name=""/>
          <p:cNvSpPr txBox="1"/>
          <p:nvPr/>
        </p:nvSpPr>
        <p:spPr>
          <a:xfrm flipV="1">
            <a:off x="169379" y="1606055"/>
            <a:ext cx="3210903" cy="778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9944" name=""/>
          <p:cNvSpPr txBox="1"/>
          <p:nvPr/>
        </p:nvSpPr>
        <p:spPr>
          <a:xfrm>
            <a:off x="193157" y="2542562"/>
            <a:ext cx="3210958" cy="8249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9945" name=""/>
          <p:cNvSpPr txBox="1"/>
          <p:nvPr/>
        </p:nvSpPr>
        <p:spPr>
          <a:xfrm>
            <a:off x="4621002" y="1683864"/>
            <a:ext cx="8185249" cy="42029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1. 설치 및 재배치가 필요한 지역의 특수성을 다방면으로 고려하다보니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    모든 지역에 일괄 적용되는 통일된 알고리즘 구현에 한계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2. 인구 증가 추이가 예측되는 장항 1동 데이터 미비로 인한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 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    구체적인 장소 제안의 한계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3.  공공성의 핵심인 효율과 형평을 함께 추구하는 과정에서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    </a:t>
            </a:r>
            <a:endParaRPr xmlns:mc="http://schemas.openxmlformats.org/markup-compatibility/2006" xmlns:hp="http://schemas.haansoft.com/office/presentation/8.0" kumimoji="1" lang="ko-KR" altLang="en-US" sz="18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"/>
                <a:ea typeface="나눔스퀘어"/>
              </a:rPr>
              <a:t>     두 요소 간의 트레이드-오프 관계가 만들어 질 수 있음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000000">
                  <a:alpha val="100000"/>
                </a:srgbClr>
              </a:solidFill>
              <a:latin typeface="나눔스퀘어"/>
              <a:ea typeface="나눔스퀘어"/>
            </a:endParaRPr>
          </a:p>
        </p:txBody>
      </p:sp>
      <p:sp>
        <p:nvSpPr>
          <p:cNvPr id="39946" name=""/>
          <p:cNvSpPr txBox="1"/>
          <p:nvPr/>
        </p:nvSpPr>
        <p:spPr>
          <a:xfrm>
            <a:off x="6891809" y="548983"/>
            <a:ext cx="1557235" cy="468253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9947" name=""/>
          <p:cNvSpPr txBox="1"/>
          <p:nvPr/>
        </p:nvSpPr>
        <p:spPr>
          <a:xfrm>
            <a:off x="7082462" y="610103"/>
            <a:ext cx="1263429" cy="3460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0" tIns="0" rIns="0" bIns="0" anchor="t">
            <a:noAutofit/>
          </a:bodyPr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 한계점 </a:t>
            </a:r>
            <a:r>
              <a:rPr xmlns:mc="http://schemas.openxmlformats.org/markup-compatibility/2006" xmlns:hp="http://schemas.haansoft.com/office/presentation/8.0" kumimoji="0" lang="en-US" altLang="ko-KR" sz="2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ExtraBold"/>
                <a:ea typeface="나눔스퀘어 ExtraBold"/>
              </a:rPr>
              <a:t>]</a:t>
            </a:r>
            <a:endParaRPr xmlns:mc="http://schemas.openxmlformats.org/markup-compatibility/2006" xmlns:hp="http://schemas.haansoft.com/office/presentation/8.0" kumimoji="0" lang="en-US" altLang="ko-KR" sz="2600" b="1" i="0" baseline="0" mc:Ignorable="hp" hp:hslEmbossed="0">
              <a:solidFill>
                <a:srgbClr val="000000">
                  <a:alpha val="100000"/>
                </a:srgb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7" name="Google Shape;205;p33"/>
          <p:cNvSpPr txBox="1">
            <a:spLocks noGrp="1"/>
          </p:cNvSpPr>
          <p:nvPr>
            <p:ph type="body" idx="1"/>
          </p:nvPr>
        </p:nvSpPr>
        <p:spPr>
          <a:xfrm>
            <a:off x="5034017" y="576145"/>
            <a:ext cx="2123966" cy="4030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SzPct val="25000"/>
              <a:defRPr/>
            </a:pPr>
            <a:r>
              <a:rPr lang="ko-KR" altLang="en-US" sz="3000">
                <a:latin typeface="나눔스퀘어 ExtraBold"/>
                <a:ea typeface="나눔스퀘어 ExtraBold"/>
                <a:cs typeface="Arial"/>
                <a:sym typeface="Arial"/>
              </a:rPr>
              <a:t>참고 문헌 </a:t>
            </a:r>
            <a:endParaRPr lang="ko-KR" altLang="en-US" sz="24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endParaRPr sz="240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graphicFrame>
        <p:nvGraphicFramePr>
          <p:cNvPr id="208" name="표 2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19015"/>
              </p:ext>
            </p:extLst>
          </p:nvPr>
        </p:nvGraphicFramePr>
        <p:xfrm>
          <a:off x="741665" y="2389217"/>
          <a:ext cx="10708668" cy="25193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369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9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75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>
                          <a:solidFill>
                            <a:schemeClr val="lt1"/>
                          </a:solidFill>
                          <a:latin typeface="나눔스퀘어"/>
                          <a:ea typeface="나눔스퀘어"/>
                        </a:rPr>
                        <a:t>참고 자료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>
                          <a:solidFill>
                            <a:schemeClr val="lt1"/>
                          </a:solidFill>
                          <a:latin typeface="나눔스퀘어"/>
                          <a:ea typeface="나눔스퀘어"/>
                        </a:rPr>
                        <a:t>기준 연도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>
                          <a:solidFill>
                            <a:schemeClr val="lt1"/>
                          </a:solidFill>
                          <a:latin typeface="나눔스퀘어"/>
                          <a:ea typeface="나눔스퀘어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3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>
                          <a:latin typeface="나눔스퀘어"/>
                          <a:ea typeface="나눔스퀘어"/>
                        </a:rPr>
                        <a:t>고양시 주민등록인구현황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latin typeface="나눔스퀘어"/>
                          <a:ea typeface="나눔스퀘어"/>
                        </a:rPr>
                        <a:t>2018.8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>
                          <a:latin typeface="나눔스퀘어"/>
                          <a:ea typeface="나눔스퀘어"/>
                        </a:rPr>
                        <a:t>행정안전부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0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>
                          <a:latin typeface="나눔스퀘어"/>
                          <a:ea typeface="나눔스퀘어"/>
                        </a:rPr>
                        <a:t>경기도 시군별 장래인구 주계보고서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latin typeface="나눔스퀘어"/>
                          <a:ea typeface="나눔스퀘어"/>
                        </a:rPr>
                        <a:t>2015~2035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>
                          <a:latin typeface="나눔스퀘어"/>
                          <a:ea typeface="나눔스퀘어"/>
                        </a:rPr>
                        <a:t>행정안전부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3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500" dirty="0">
                          <a:latin typeface="나눔스퀘어"/>
                          <a:ea typeface="나눔스퀘어"/>
                        </a:rPr>
                        <a:t>고양시 공공자전거 정책방향 수립을 위한 연구 논문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latin typeface="나눔스퀘어"/>
                          <a:ea typeface="나눔스퀘어"/>
                        </a:rPr>
                        <a:t>2019.10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>
                          <a:latin typeface="나눔스퀘어"/>
                          <a:ea typeface="나눔스퀘어"/>
                        </a:rPr>
                        <a:t>고양시정연구원</a:t>
                      </a:r>
                      <a:r>
                        <a:rPr lang="en-US" altLang="ko-KR" sz="1500">
                          <a:latin typeface="나눔스퀘어"/>
                          <a:ea typeface="나눔스퀘어"/>
                        </a:rPr>
                        <a:t>GYRI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3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latin typeface="나눔스퀘어"/>
                          <a:ea typeface="나눔스퀘어"/>
                        </a:rPr>
                        <a:t>COMPAS  </a:t>
                      </a:r>
                      <a:r>
                        <a:rPr lang="ko-KR" altLang="en-US" sz="1500" dirty="0">
                          <a:latin typeface="나눔스퀘어"/>
                          <a:ea typeface="나눔스퀘어"/>
                        </a:rPr>
                        <a:t>화성시 시내버스 최적화 사례 분석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500" dirty="0"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latin typeface="나눔스퀘어"/>
                          <a:ea typeface="나눔스퀘어"/>
                        </a:rPr>
                        <a:t>COMPAS</a:t>
                      </a:r>
                      <a:endParaRPr lang="ko-KR" altLang="en-US" sz="1500" dirty="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3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500" dirty="0">
                          <a:latin typeface="나눔스퀘어"/>
                          <a:ea typeface="나눔스퀘어"/>
                        </a:rPr>
                        <a:t>빅데이터 분석을 위한 </a:t>
                      </a:r>
                      <a:r>
                        <a:rPr lang="en-US" altLang="ko-KR" sz="1500" dirty="0">
                          <a:latin typeface="나눔스퀘어"/>
                          <a:ea typeface="나눔스퀘어"/>
                        </a:rPr>
                        <a:t>QGIS Cookbook</a:t>
                      </a:r>
                      <a:endParaRPr lang="ko-KR" altLang="en-US" sz="1500" dirty="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>
                          <a:latin typeface="나눔스퀘어"/>
                          <a:ea typeface="나눔스퀘어"/>
                        </a:rPr>
                        <a:t>2020</a:t>
                      </a:r>
                      <a:endParaRPr lang="ko-KR" altLang="en-US" sz="1500" dirty="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dirty="0" err="1">
                          <a:latin typeface="나눔스퀘어"/>
                          <a:ea typeface="나눔스퀘어"/>
                        </a:rPr>
                        <a:t>OSGeo</a:t>
                      </a:r>
                      <a:r>
                        <a:rPr lang="en-US" altLang="ko-KR" sz="1500" dirty="0"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ko-KR" altLang="en-US" sz="1500" dirty="0">
                          <a:latin typeface="나눔스퀘어"/>
                          <a:ea typeface="나눔스퀘어"/>
                        </a:rPr>
                        <a:t>한국어지부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9598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"/>
          <p:cNvGrpSpPr/>
          <p:nvPr/>
        </p:nvGrpSpPr>
        <p:grpSpPr>
          <a:xfrm rot="0">
            <a:off x="2365240" y="501399"/>
            <a:ext cx="7461519" cy="5855202"/>
            <a:chOff x="2398255" y="225391"/>
            <a:chExt cx="7461518" cy="5855202"/>
          </a:xfrm>
        </p:grpSpPr>
        <p:sp>
          <p:nvSpPr>
            <p:cNvPr id="11" name="자유형: 도형 10"/>
            <p:cNvSpPr/>
            <p:nvPr/>
          </p:nvSpPr>
          <p:spPr>
            <a:xfrm>
              <a:off x="3607709" y="3755347"/>
              <a:ext cx="4971164" cy="1444334"/>
            </a:xfrm>
            <a:custGeom>
              <a:avLst/>
              <a:gdLst>
                <a:gd name="T0" fmla="*/ 0 w 3131"/>
                <a:gd name="T1" fmla="*/ 0 h 910"/>
                <a:gd name="T2" fmla="*/ 3131 w 3131"/>
                <a:gd name="T3" fmla="*/ 910 h 910"/>
              </a:gdLst>
              <a:rect l="T0" t="T1" r="T2" b="T3"/>
              <a:pathLst>
                <a:path w="3131" h="910">
                  <a:moveTo>
                    <a:pt x="3131" y="910"/>
                  </a:moveTo>
                  <a:lnTo>
                    <a:pt x="0" y="910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831"/>
                  </a:lnTo>
                  <a:lnTo>
                    <a:pt x="3052" y="831"/>
                  </a:lnTo>
                  <a:lnTo>
                    <a:pt x="3052" y="0"/>
                  </a:lnTo>
                  <a:lnTo>
                    <a:pt x="3131" y="0"/>
                  </a:lnTo>
                  <a:lnTo>
                    <a:pt x="3131" y="9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grpSp>
          <p:nvGrpSpPr>
            <p:cNvPr id="12" name="Group 1"/>
            <p:cNvGrpSpPr/>
            <p:nvPr/>
          </p:nvGrpSpPr>
          <p:grpSpPr>
            <a:xfrm rot="0">
              <a:off x="2398255" y="225391"/>
              <a:ext cx="7461519" cy="5855202"/>
              <a:chOff x="2228430" y="715803"/>
              <a:chExt cx="7799578" cy="4874348"/>
            </a:xfrm>
          </p:grpSpPr>
          <p:sp>
            <p:nvSpPr>
              <p:cNvPr id="13" name="자유형: 도형 12"/>
              <p:cNvSpPr/>
              <p:nvPr/>
            </p:nvSpPr>
            <p:spPr>
              <a:xfrm>
                <a:off x="3607709" y="1231669"/>
                <a:ext cx="4971164" cy="1444390"/>
              </a:xfrm>
              <a:custGeom>
                <a:avLst/>
                <a:gdLst>
                  <a:gd name="T0" fmla="*/ 0 w 3131"/>
                  <a:gd name="T1" fmla="*/ 0 h 910"/>
                  <a:gd name="T2" fmla="*/ 3131 w 3131"/>
                  <a:gd name="T3" fmla="*/ 910 h 910"/>
                </a:gdLst>
                <a:rect l="T0" t="T1" r="T2" b="T3"/>
                <a:pathLst>
                  <a:path w="3131" h="910">
                    <a:moveTo>
                      <a:pt x="0" y="0"/>
                    </a:moveTo>
                    <a:lnTo>
                      <a:pt x="3131" y="0"/>
                    </a:lnTo>
                    <a:lnTo>
                      <a:pt x="3131" y="910"/>
                    </a:lnTo>
                    <a:lnTo>
                      <a:pt x="3052" y="910"/>
                    </a:lnTo>
                    <a:lnTo>
                      <a:pt x="3052" y="78"/>
                    </a:lnTo>
                    <a:lnTo>
                      <a:pt x="78" y="78"/>
                    </a:lnTo>
                    <a:lnTo>
                      <a:pt x="78" y="910"/>
                    </a:lnTo>
                    <a:lnTo>
                      <a:pt x="0" y="9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2760000">
                <a:off x="8525736" y="489631"/>
                <a:ext cx="106276" cy="144439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2760000">
                <a:off x="3450583" y="4542597"/>
                <a:ext cx="104769" cy="144439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2760000">
                <a:off x="9253429" y="45993"/>
                <a:ext cx="104769" cy="1444390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2760000">
                <a:off x="2898269" y="4815600"/>
                <a:ext cx="104713" cy="1444390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0" y="2723671"/>
            <a:ext cx="12186584" cy="993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en-US" sz="5800" b="0" i="0" baseline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Thank You</a:t>
            </a:r>
            <a:endParaRPr kumimoji="1" lang="en-US" altLang="en-US" sz="5800" b="0" i="0">
              <a:solidFill>
                <a:srgbClr val="ffffff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95"/>
              <a:buNone/>
            </a:pPr>
            <a:r>
              <a:rPr lang="en-US" sz="4995" dirty="0" err="1"/>
              <a:t>Infographic</a:t>
            </a:r>
            <a:r>
              <a:rPr lang="en-US" sz="4995" dirty="0"/>
              <a:t> Style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brightnessContrast bright="-18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91" y="0"/>
            <a:ext cx="12192000" cy="6858000"/>
          </a:xfrm>
          <a:prstGeom prst="rect">
            <a:avLst/>
          </a:prstGeom>
          <a:effectLst>
            <a:outerShdw blurRad="50800" dist="50800" dir="3000000" algn="ctr" rotWithShape="0">
              <a:srgbClr val="000000"/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-30791" y="1403265"/>
            <a:ext cx="12192000" cy="4058655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90123" y="1403265"/>
            <a:ext cx="1252999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 증가로 인한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인구는 계속해서 증가 했으나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자전거 </a:t>
            </a:r>
            <a:r>
              <a:rPr lang="ko-KR" altLang="en-US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배치량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문제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이용률 감소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이용횟수 매년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점차 감소</a:t>
            </a:r>
            <a:endParaRPr lang="en-US" altLang="ko-KR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자전거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배치량은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점차 감소 연평균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-8.27%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감소</a:t>
            </a:r>
            <a:endParaRPr lang="en-US" altLang="ko-KR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피프틴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이용거리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연간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피프틴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이동횟수 매년 </a:t>
            </a:r>
            <a:r>
              <a:rPr lang="ko-KR" altLang="en-US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감소 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인구증가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32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도심 증가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따른 </a:t>
            </a:r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고양시 자전거 스테이션 </a:t>
            </a:r>
            <a:r>
              <a:rPr lang="ko-KR" altLang="en-US" sz="3200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접근성</a:t>
            </a:r>
            <a:r>
              <a:rPr lang="ko-KR" altLang="en-US" sz="3200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</a:t>
            </a:r>
            <a:r>
              <a:rPr lang="ko-KR" altLang="en-US" sz="32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필요한 실정</a:t>
            </a: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298891" y="209167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457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  <a:defRPr/>
            </a:pPr>
            <a:r>
              <a:rPr lang="en-US" sz="2400">
                <a:latin typeface="나눔스퀘어 ExtraBold"/>
                <a:ea typeface="나눔스퀘어 ExtraBold"/>
                <a:cs typeface="Arial"/>
                <a:sym typeface="Arial"/>
              </a:rPr>
              <a:t>1.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분석배경 </a:t>
            </a:r>
            <a:endParaRPr sz="240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142583"/>
          </a:xfrm>
          <a:prstGeom prst="rect">
            <a:avLst/>
          </a:prstGeom>
          <a:noFill/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8" name="차트 37"/>
          <p:cNvGraphicFramePr/>
          <p:nvPr/>
        </p:nvGraphicFramePr>
        <p:xfrm>
          <a:off x="203203" y="1857681"/>
          <a:ext cx="5812589" cy="347472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41" name="직사각형 40"/>
          <p:cNvSpPr/>
          <p:nvPr/>
        </p:nvSpPr>
        <p:spPr>
          <a:xfrm>
            <a:off x="1995640" y="2656577"/>
            <a:ext cx="603184" cy="121037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/>
          </a:p>
        </p:txBody>
      </p:sp>
      <p:sp>
        <p:nvSpPr>
          <p:cNvPr id="42" name="직사각형 41"/>
          <p:cNvSpPr/>
          <p:nvPr/>
        </p:nvSpPr>
        <p:spPr>
          <a:xfrm>
            <a:off x="3054420" y="2560324"/>
            <a:ext cx="564682" cy="108524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/>
          </a:p>
        </p:txBody>
      </p:sp>
      <p:sp>
        <p:nvSpPr>
          <p:cNvPr id="43" name="직사각형 42"/>
          <p:cNvSpPr/>
          <p:nvPr/>
        </p:nvSpPr>
        <p:spPr>
          <a:xfrm>
            <a:off x="4074698" y="2772080"/>
            <a:ext cx="583931" cy="109487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/>
          </a:p>
        </p:txBody>
      </p:sp>
      <p:sp>
        <p:nvSpPr>
          <p:cNvPr id="47" name="오른쪽 화살표 46"/>
          <p:cNvSpPr/>
          <p:nvPr/>
        </p:nvSpPr>
        <p:spPr>
          <a:xfrm>
            <a:off x="6163376" y="3129412"/>
            <a:ext cx="644892" cy="4199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967551" y="1840260"/>
            <a:ext cx="5045916" cy="3510812"/>
          </a:xfrm>
          <a:prstGeom prst="rect">
            <a:avLst/>
          </a:prstGeom>
          <a:noFill/>
          <a:ln w="349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642458" y="2525785"/>
            <a:ext cx="36961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atin typeface="나눔스퀘어 ExtraBold"/>
                <a:ea typeface="나눔스퀘어 ExtraBold"/>
                <a:cs typeface="Arial"/>
                <a:sym typeface="Arial"/>
              </a:rPr>
              <a:t>고양시 모든 연령층에서 </a:t>
            </a:r>
            <a:endParaRPr lang="ko-KR" altLang="en-US" sz="16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r>
              <a:rPr lang="en-US" altLang="ko-KR" sz="1600">
                <a:latin typeface="나눔스퀘어 ExtraBold"/>
                <a:ea typeface="나눔스퀘어 ExtraBold"/>
                <a:cs typeface="Arial"/>
                <a:sym typeface="Arial"/>
              </a:rPr>
              <a:t>‘</a:t>
            </a:r>
            <a:r>
              <a:rPr lang="ko-KR" altLang="en-US" sz="1600">
                <a:latin typeface="나눔스퀘어 ExtraBold"/>
                <a:ea typeface="나눔스퀘어 ExtraBold"/>
                <a:cs typeface="Arial"/>
                <a:sym typeface="Arial"/>
              </a:rPr>
              <a:t>이동시간 절약</a:t>
            </a:r>
            <a:r>
              <a:rPr lang="en-US" altLang="ko-KR" sz="1600">
                <a:latin typeface="나눔스퀘어 ExtraBold"/>
                <a:ea typeface="나눔스퀘어 ExtraBold"/>
                <a:cs typeface="Arial"/>
                <a:sym typeface="Arial"/>
              </a:rPr>
              <a:t>’</a:t>
            </a:r>
            <a:r>
              <a:rPr lang="ko-KR" altLang="en-US" sz="160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en-US" altLang="ko-KR" sz="1600">
                <a:latin typeface="나눔스퀘어 ExtraBold"/>
                <a:ea typeface="나눔스퀘어 ExtraBold"/>
                <a:cs typeface="Arial"/>
                <a:sym typeface="Arial"/>
              </a:rPr>
              <a:t>+ ‘</a:t>
            </a:r>
            <a:r>
              <a:rPr lang="ko-KR" altLang="en-US" sz="1600">
                <a:latin typeface="나눔스퀘어 ExtraBold"/>
                <a:ea typeface="나눔스퀘어 ExtraBold"/>
                <a:cs typeface="Arial"/>
                <a:sym typeface="Arial"/>
              </a:rPr>
              <a:t>교통비 절약 부분</a:t>
            </a:r>
            <a:r>
              <a:rPr lang="en-US" altLang="ko-KR" sz="1600">
                <a:latin typeface="나눔스퀘어 ExtraBold"/>
                <a:ea typeface="나눔스퀘어 ExtraBold"/>
                <a:cs typeface="Arial"/>
                <a:sym typeface="Arial"/>
              </a:rPr>
              <a:t>’</a:t>
            </a:r>
            <a:r>
              <a:rPr lang="ko-KR" altLang="en-US" sz="1600">
                <a:latin typeface="나눔스퀘어 ExtraBold"/>
                <a:ea typeface="나눔스퀘어 ExtraBold"/>
                <a:cs typeface="Arial"/>
                <a:sym typeface="Arial"/>
              </a:rPr>
              <a:t>이 </a:t>
            </a:r>
            <a:endParaRPr lang="ko-KR" altLang="en-US" sz="16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r>
              <a:rPr lang="en-US" altLang="ko-KR" sz="1600">
                <a:latin typeface="나눔스퀘어 ExtraBold"/>
                <a:ea typeface="나눔스퀘어 ExtraBold"/>
                <a:cs typeface="Arial"/>
                <a:sym typeface="Arial"/>
              </a:rPr>
              <a:t>50% </a:t>
            </a:r>
            <a:r>
              <a:rPr lang="ko-KR" altLang="en-US" sz="1600">
                <a:latin typeface="나눔스퀘어 ExtraBold"/>
                <a:ea typeface="나눔스퀘어 ExtraBold"/>
                <a:cs typeface="Arial"/>
                <a:sym typeface="Arial"/>
              </a:rPr>
              <a:t>가까이 차지</a:t>
            </a:r>
            <a:endParaRPr lang="ko-KR" altLang="en-US" sz="16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endParaRPr lang="en-US" altLang="ko-KR" sz="24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대부분의 사람들은 </a:t>
            </a:r>
            <a:endParaRPr lang="ko-KR" altLang="en-US" sz="2400"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algn="ctr">
              <a:defRPr/>
            </a:pP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‘</a:t>
            </a:r>
            <a:r>
              <a:rPr lang="ko-KR" altLang="en-US" sz="2400">
                <a:solidFill>
                  <a:srgbClr val="c00000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이동성</a:t>
            </a:r>
            <a:r>
              <a:rPr lang="en-US" altLang="ko-KR" sz="2400">
                <a:latin typeface="나눔스퀘어 ExtraBold"/>
                <a:ea typeface="나눔스퀘어 ExtraBold"/>
                <a:cs typeface="Arial"/>
                <a:sym typeface="Arial"/>
              </a:rPr>
              <a:t>’ 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을</a:t>
            </a:r>
            <a:r>
              <a:rPr lang="ko-KR" altLang="en-US" sz="2400">
                <a:latin typeface="나눔스퀘어 ExtraBold"/>
                <a:ea typeface="나눔스퀘어 ExtraBold"/>
                <a:cs typeface="Arial"/>
                <a:sym typeface="Arial"/>
              </a:rPr>
              <a:t> 목적에 두고 있음</a:t>
            </a:r>
            <a:endParaRPr lang="en-US" altLang="ko-KR" sz="2400"/>
          </a:p>
        </p:txBody>
      </p:sp>
      <p:sp>
        <p:nvSpPr>
          <p:cNvPr id="50" name="TextBox 49"/>
          <p:cNvSpPr txBox="1"/>
          <p:nvPr/>
        </p:nvSpPr>
        <p:spPr>
          <a:xfrm>
            <a:off x="1001027" y="1460232"/>
            <a:ext cx="4081112" cy="307777"/>
          </a:xfrm>
          <a:prstGeom prst="rect">
            <a:avLst/>
          </a:prstGeom>
          <a:noFill/>
          <a:ln w="28575">
            <a:solidFill>
              <a:srgbClr val="15c14a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스퀘어 ExtraBold"/>
                <a:ea typeface="나눔스퀘어 ExtraBold"/>
                <a:cs typeface="Arial"/>
                <a:sym typeface="Arial"/>
              </a:rPr>
              <a:t>    고양시 공공 자전거를 사용하는 가장 중요한 이유 </a:t>
            </a:r>
            <a:endParaRPr lang="ko-KR" altLang="en-US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10511" y="5536145"/>
            <a:ext cx="12192000" cy="1321855"/>
          </a:xfrm>
          <a:prstGeom prst="rect">
            <a:avLst/>
          </a:prstGeom>
          <a:solidFill>
            <a:srgbClr val="79d155"/>
          </a:solidFill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0" y="5807628"/>
            <a:ext cx="11882597" cy="814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‘</a:t>
            </a:r>
            <a:r>
              <a:rPr lang="ko-KR" altLang="en-US" sz="2000" u="sng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이동성</a:t>
            </a:r>
            <a:r>
              <a:rPr lang="en-US" altLang="ko-KR" sz="2000" u="sng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’ </a:t>
            </a:r>
            <a:r>
              <a:rPr lang="ko-KR" altLang="en-US" sz="2000" u="sng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목적 </a:t>
            </a:r>
            <a:r>
              <a:rPr lang="en-US" altLang="ko-KR" sz="2000" u="sng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= </a:t>
            </a:r>
            <a:r>
              <a:rPr lang="ko-KR" altLang="en-US" sz="2000" u="sng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출퇴근 목적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으로 공공자전거를 사용하는 수요가  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50% 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육박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endParaRPr lang="en-US" altLang="ko-KR" sz="2000">
              <a:solidFill>
                <a:schemeClr val="bg1"/>
              </a:solidFill>
              <a:latin typeface="나눔스퀘어 ExtraBold"/>
              <a:ea typeface="나눔스퀘어 ExtraBold"/>
              <a:cs typeface="Arial"/>
              <a:sym typeface="Arial"/>
            </a:endParaRPr>
          </a:p>
          <a:p>
            <a:pPr lvl="6" algn="ctr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defRPr/>
            </a:pP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고양시는 적재적소한 장소에 공공자전거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피프틴</a:t>
            </a: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)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en-US" altLang="ko-KR" sz="20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ko-KR" altLang="en-US" sz="20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재배치가 필요한 실정</a:t>
            </a:r>
            <a:r>
              <a:rPr lang="en-US" altLang="ko-KR" sz="2000">
                <a:solidFill>
                  <a:schemeClr val="bg1"/>
                </a:solidFill>
              </a:rPr>
              <a:t> </a:t>
            </a:r>
            <a:endParaRPr lang="en-US" altLang="ko-KR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1;p38"/>
          <p:cNvSpPr txBox="1"/>
          <p:nvPr/>
        </p:nvSpPr>
        <p:spPr>
          <a:xfrm>
            <a:off x="5113768" y="2776554"/>
            <a:ext cx="67866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Part 1. </a:t>
            </a:r>
            <a:endParaRPr lang="en-US" altLang="ko-KR" sz="4800" b="1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  <a:p>
            <a:pPr lvl="0">
              <a:defRPr/>
            </a:pPr>
            <a:r>
              <a:rPr lang="ko-KR" altLang="en-US" sz="3600" b="1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고양시 공공자전거 </a:t>
            </a:r>
            <a:endParaRPr lang="ko-KR" altLang="en-US" sz="3600" b="1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  <a:p>
            <a:pPr lvl="0">
              <a:defRPr/>
            </a:pPr>
            <a:r>
              <a:rPr lang="ko-KR" altLang="en-US" sz="3600" b="1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스테이션 현황</a:t>
            </a:r>
            <a:endParaRPr lang="ko-KR" altLang="en-US" sz="3600" b="1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3" name="Google Shape;392;p38"/>
          <p:cNvSpPr txBox="1"/>
          <p:nvPr/>
        </p:nvSpPr>
        <p:spPr>
          <a:xfrm>
            <a:off x="5113768" y="5134134"/>
            <a:ext cx="6383400" cy="37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110490">
              <a:lnSpc>
                <a:spcPct val="150000"/>
              </a:lnSpc>
              <a:buClr>
                <a:schemeClr val="lt1"/>
              </a:buClr>
              <a:buSzPct val="25000"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1. 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스테이션 배치 현황</a:t>
            </a:r>
            <a:endParaRPr lang="ko-KR" altLang="en-US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  <a:p>
            <a:pPr marL="110490">
              <a:lnSpc>
                <a:spcPct val="150000"/>
              </a:lnSpc>
              <a:buClr>
                <a:schemeClr val="lt1"/>
              </a:buClr>
              <a:buSzPct val="25000"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2. 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사용 빈도</a:t>
            </a:r>
            <a:endParaRPr lang="ko-KR" altLang="en-US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  <a:p>
            <a:pPr marL="110490">
              <a:lnSpc>
                <a:spcPct val="150000"/>
              </a:lnSpc>
              <a:buClr>
                <a:schemeClr val="lt1"/>
              </a:buClr>
              <a:buSzPct val="25000"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3. 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주요 사용 시간대</a:t>
            </a:r>
            <a:endParaRPr lang="ko-KR" altLang="en-US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  <a:p>
            <a:pPr marL="110490">
              <a:lnSpc>
                <a:spcPct val="150000"/>
              </a:lnSpc>
              <a:buClr>
                <a:schemeClr val="lt1"/>
              </a:buClr>
              <a:buSzPct val="25000"/>
              <a:defRPr/>
            </a:pPr>
            <a:r>
              <a:rPr lang="en-US" altLang="ko-KR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4. </a:t>
            </a:r>
            <a:r>
              <a:rPr lang="ko-KR" altLang="en-US" sz="1850">
                <a:solidFill>
                  <a:schemeClr val="lt1"/>
                </a:solidFill>
                <a:latin typeface="나눔스퀘어 ExtraBold"/>
                <a:ea typeface="나눔스퀘어 ExtraBold"/>
                <a:cs typeface="함초롬바탕"/>
              </a:rPr>
              <a:t>고양시민들의 의견 </a:t>
            </a:r>
            <a:endParaRPr lang="ko-KR" altLang="en-US" sz="1850">
              <a:solidFill>
                <a:schemeClr val="lt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grpSp>
        <p:nvGrpSpPr>
          <p:cNvPr id="4" name="Google Shape;393;p38"/>
          <p:cNvGrpSpPr/>
          <p:nvPr/>
        </p:nvGrpSpPr>
        <p:grpSpPr>
          <a:xfrm rot="0">
            <a:off x="3180504" y="2451920"/>
            <a:ext cx="1539374" cy="1482224"/>
            <a:chOff x="3507038" y="2754563"/>
            <a:chExt cx="1539374" cy="1482224"/>
          </a:xfrm>
        </p:grpSpPr>
        <p:grpSp>
          <p:nvGrpSpPr>
            <p:cNvPr id="5" name="Google Shape;394;p38"/>
            <p:cNvGrpSpPr/>
            <p:nvPr/>
          </p:nvGrpSpPr>
          <p:grpSpPr>
            <a:xfrm rot="0"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6" name="Google Shape;395;p38"/>
              <p:cNvSpPr/>
              <p:nvPr/>
            </p:nvSpPr>
            <p:spPr>
              <a:xfrm>
                <a:off x="3762375" y="2990850"/>
                <a:ext cx="1143000" cy="108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  <p:sp>
            <p:nvSpPr>
              <p:cNvPr id="7" name="Google Shape;396;p38"/>
              <p:cNvSpPr/>
              <p:nvPr/>
            </p:nvSpPr>
            <p:spPr>
              <a:xfrm>
                <a:off x="3554663" y="2792663"/>
                <a:ext cx="636300" cy="636300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  <p:sp>
            <p:nvSpPr>
              <p:cNvPr id="8" name="Google Shape;397;p38"/>
              <p:cNvSpPr/>
              <p:nvPr/>
            </p:nvSpPr>
            <p:spPr>
              <a:xfrm rot="10800000">
                <a:off x="4457737" y="3638587"/>
                <a:ext cx="636300" cy="636300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나눔스퀘어 ExtraBold"/>
                  <a:ea typeface="나눔스퀘어 ExtraBold"/>
                  <a:cs typeface="Arial"/>
                  <a:sym typeface="Arial"/>
                </a:endParaRPr>
              </a:p>
            </p:txBody>
          </p:sp>
        </p:grpSp>
        <p:sp>
          <p:nvSpPr>
            <p:cNvPr id="9" name="Google Shape;398;p38"/>
            <p:cNvSpPr/>
            <p:nvPr/>
          </p:nvSpPr>
          <p:spPr>
            <a:xfrm rot="16200000" flipH="1">
              <a:off x="3912687" y="3138168"/>
              <a:ext cx="746795" cy="703302"/>
            </a:xfrm>
            <a:custGeom>
              <a:avLst/>
              <a:gdLst/>
              <a:rect l="l" t="t" r="r" b="b"/>
              <a:pathLst>
                <a:path w="2928608" h="2758049" extrusionOk="0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/>
        </p:nvSpPr>
        <p:spPr>
          <a:xfrm>
            <a:off x="3841954" y="1257823"/>
            <a:ext cx="7775884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최적의 공공자전거 스테이션 재배치를 하기에 앞서 </a:t>
            </a:r>
            <a:r>
              <a:rPr lang="en-US" altLang="ko-KR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COMPAS</a:t>
            </a:r>
            <a:r>
              <a:rPr lang="ko-KR" altLang="en-US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에서 제공한 데이터와 관련 논문과 </a:t>
            </a:r>
            <a:r>
              <a:rPr lang="en-US" altLang="ko-KR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QGIS</a:t>
            </a:r>
            <a:r>
              <a:rPr lang="ko-KR" altLang="en-US" sz="18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를 기반으로 고양시의 공공자전거서비스 피프틴의 스테이션 현황을 알아봄</a:t>
            </a:r>
            <a:endParaRPr lang="en-US" sz="1800">
              <a:solidFill>
                <a:schemeClr val="accent5">
                  <a:lumMod val="50000"/>
                </a:schemeClr>
              </a:solidFill>
              <a:latin typeface="나눔스퀘어"/>
              <a:ea typeface="나눔스퀘어"/>
              <a:cs typeface="Arial"/>
              <a:sym typeface="Arial"/>
            </a:endParaRPr>
          </a:p>
        </p:txBody>
      </p:sp>
      <p:sp>
        <p:nvSpPr>
          <p:cNvPr id="406" name="Google Shape;406;p39"/>
          <p:cNvSpPr/>
          <p:nvPr/>
        </p:nvSpPr>
        <p:spPr>
          <a:xfrm flipV="1">
            <a:off x="3841954" y="2431386"/>
            <a:ext cx="762260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3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181167" y="3017117"/>
            <a:ext cx="6643149" cy="31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06;p39"/>
          <p:cNvSpPr/>
          <p:nvPr/>
        </p:nvSpPr>
        <p:spPr>
          <a:xfrm flipV="1">
            <a:off x="3841954" y="852328"/>
            <a:ext cx="7622607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190" y="3800051"/>
            <a:ext cx="4716547" cy="2515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현재 덕양구</a:t>
            </a:r>
            <a:r>
              <a:rPr lang="ko-KR" altLang="en-US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</a:rPr>
              <a:t>에</a:t>
            </a:r>
            <a:r>
              <a:rPr lang="en-US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 56</a:t>
            </a: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개</a:t>
            </a:r>
            <a:r>
              <a:rPr lang="en-US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일산동구에 </a:t>
            </a:r>
            <a:r>
              <a:rPr lang="en-US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56</a:t>
            </a: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개</a:t>
            </a:r>
            <a:r>
              <a:rPr lang="en-US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일산서구에 </a:t>
            </a:r>
            <a:r>
              <a:rPr lang="en-US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52</a:t>
            </a: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개의 공공자전거 스테이션이 배치</a:t>
            </a:r>
            <a:r>
              <a:rPr lang="ko-KR" altLang="en-US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되어 있음</a:t>
            </a:r>
            <a:endParaRPr lang="en-US" altLang="ko-KR" sz="1700">
              <a:solidFill>
                <a:schemeClr val="accent5">
                  <a:lumMod val="50000"/>
                </a:schemeClr>
              </a:solidFill>
              <a:latin typeface="나눔스퀘어"/>
              <a:ea typeface="나눔스퀘어"/>
              <a:cs typeface="Arial"/>
              <a:sym typeface="Arial"/>
            </a:endParaRPr>
          </a:p>
          <a:p>
            <a:pPr lvl="0" algn="l"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스테이션은 주택</a:t>
            </a:r>
            <a:r>
              <a:rPr lang="en-US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학교</a:t>
            </a:r>
            <a:r>
              <a:rPr lang="en-US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구청</a:t>
            </a:r>
            <a:r>
              <a:rPr lang="en-US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대중교통 등 사람들의 접근성이 높은 곳에 주로 위치해 있으며 </a:t>
            </a:r>
            <a:r>
              <a:rPr lang="en-US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KINTEX, </a:t>
            </a:r>
            <a:r>
              <a:rPr lang="ko-KR" altLang="ko-KR" sz="1700">
                <a:solidFill>
                  <a:schemeClr val="accent5">
                    <a:lumMod val="50000"/>
                  </a:schemeClr>
                </a:solidFill>
                <a:latin typeface="나눔스퀘어"/>
                <a:ea typeface="나눔스퀘어"/>
                <a:cs typeface="Arial"/>
                <a:sym typeface="Arial"/>
              </a:rPr>
              <a:t>일산호수공원 등 문화생활을 즐길 수 있는 곳에도 많이 설치</a:t>
            </a:r>
            <a:endParaRPr lang="en-US" altLang="ko-KR" sz="1700">
              <a:solidFill>
                <a:schemeClr val="accent5">
                  <a:lumMod val="50000"/>
                </a:schemeClr>
              </a:solidFill>
              <a:latin typeface="나눔스퀘어"/>
              <a:ea typeface="나눔스퀘어"/>
              <a:cs typeface="Arial"/>
              <a:sym typeface="Arial"/>
            </a:endParaRPr>
          </a:p>
        </p:txBody>
      </p:sp>
      <p:sp>
        <p:nvSpPr>
          <p:cNvPr id="4" name="Google Shape;406;p39"/>
          <p:cNvSpPr/>
          <p:nvPr/>
        </p:nvSpPr>
        <p:spPr>
          <a:xfrm flipV="1">
            <a:off x="79378" y="3428999"/>
            <a:ext cx="4927699" cy="45720"/>
          </a:xfrm>
          <a:prstGeom prst="rect">
            <a:avLst/>
          </a:prstGeom>
          <a:solidFill>
            <a:srgbClr val="addea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06;p39"/>
          <p:cNvSpPr/>
          <p:nvPr/>
        </p:nvSpPr>
        <p:spPr>
          <a:xfrm flipV="1">
            <a:off x="121351" y="6570564"/>
            <a:ext cx="4927699" cy="45720"/>
          </a:xfrm>
          <a:prstGeom prst="rect">
            <a:avLst/>
          </a:prstGeom>
          <a:solidFill>
            <a:srgbClr val="addea2"/>
          </a:solidFill>
          <a:ln>
            <a:solidFill>
              <a:srgbClr val="d6eed0"/>
            </a:solidFill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L 도형 5"/>
          <p:cNvSpPr/>
          <p:nvPr/>
        </p:nvSpPr>
        <p:spPr>
          <a:xfrm rot="16200000">
            <a:off x="10818396" y="5213105"/>
            <a:ext cx="1242042" cy="1272437"/>
          </a:xfrm>
          <a:prstGeom prst="corner">
            <a:avLst>
              <a:gd name="adj1" fmla="val 20809"/>
              <a:gd name="adj2" fmla="val 23072"/>
            </a:avLst>
          </a:prstGeom>
          <a:solidFill>
            <a:srgbClr val="add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L 도형 7"/>
          <p:cNvSpPr/>
          <p:nvPr/>
        </p:nvSpPr>
        <p:spPr>
          <a:xfrm rot="5400000">
            <a:off x="4942510" y="2724097"/>
            <a:ext cx="999287" cy="1032388"/>
          </a:xfrm>
          <a:prstGeom prst="corner">
            <a:avLst>
              <a:gd name="adj1" fmla="val 31140"/>
              <a:gd name="adj2" fmla="val 27500"/>
            </a:avLst>
          </a:prstGeom>
          <a:solidFill>
            <a:srgbClr val="6aa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Google Shape;419;p40"/>
          <p:cNvSpPr txBox="1">
            <a:spLocks noGrp="1"/>
          </p:cNvSpPr>
          <p:nvPr/>
        </p:nvSpPr>
        <p:spPr>
          <a:xfrm>
            <a:off x="407512" y="773575"/>
            <a:ext cx="2590288" cy="18891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>
              <a:defRPr lang="ko-KR"/>
            </a:defPPr>
            <a:lvl1pPr marR="0" lv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  <a:latin typeface="나눔스퀘어 ExtraBold"/>
                <a:ea typeface="나눔스퀘어 Extra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1-1.</a:t>
            </a:r>
            <a:r>
              <a:rPr lang="ko-KR" altLang="en-US"/>
              <a:t> 스테이션 배치 현황</a:t>
            </a:r>
            <a:endParaRPr lang="ko-KR" altLang="en-US"/>
          </a:p>
        </p:txBody>
      </p:sp>
      <p:sp>
        <p:nvSpPr>
          <p:cNvPr id="10" name="직사각형 8"/>
          <p:cNvSpPr/>
          <p:nvPr/>
        </p:nvSpPr>
        <p:spPr>
          <a:xfrm>
            <a:off x="181567" y="183210"/>
            <a:ext cx="3042178" cy="2980573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828020"/>
            <a:ext cx="500265" cy="5002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4736883"/>
            <a:ext cx="500265" cy="500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 도형 36"/>
          <p:cNvSpPr/>
          <p:nvPr/>
        </p:nvSpPr>
        <p:spPr>
          <a:xfrm rot="5400000">
            <a:off x="5292554" y="366436"/>
            <a:ext cx="999287" cy="1032388"/>
          </a:xfrm>
          <a:prstGeom prst="corner">
            <a:avLst>
              <a:gd name="adj1" fmla="val 31140"/>
              <a:gd name="adj2" fmla="val 27500"/>
            </a:avLst>
          </a:prstGeom>
          <a:solidFill>
            <a:srgbClr val="6aa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L 도형 34"/>
          <p:cNvSpPr/>
          <p:nvPr/>
        </p:nvSpPr>
        <p:spPr>
          <a:xfrm rot="16200000">
            <a:off x="9882272" y="3263938"/>
            <a:ext cx="1242042" cy="1272437"/>
          </a:xfrm>
          <a:prstGeom prst="corner">
            <a:avLst>
              <a:gd name="adj1" fmla="val 32818"/>
              <a:gd name="adj2" fmla="val 23072"/>
            </a:avLst>
          </a:prstGeom>
          <a:solidFill>
            <a:srgbClr val="bce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2"/>
          <p:cNvSpPr/>
          <p:nvPr/>
        </p:nvSpPr>
        <p:spPr>
          <a:xfrm>
            <a:off x="-10511" y="4126047"/>
            <a:ext cx="12325414" cy="2731952"/>
          </a:xfrm>
          <a:prstGeom prst="rect">
            <a:avLst/>
          </a:prstGeom>
          <a:solidFill>
            <a:srgbClr val="79d155"/>
          </a:solidFill>
          <a:ln>
            <a:solidFill>
              <a:srgbClr val="79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Google Shape;420;p40"/>
          <p:cNvPicPr/>
          <p:nvPr/>
        </p:nvPicPr>
        <p:blipFill rotWithShape="1">
          <a:blip r:embed="rId2">
            <a:alphaModFix/>
          </a:blip>
          <a:srcRect l="4010" r="2390" b="10890"/>
          <a:stretch>
            <a:fillRect/>
          </a:stretch>
        </p:blipFill>
        <p:spPr>
          <a:xfrm>
            <a:off x="5618260" y="693613"/>
            <a:ext cx="5107071" cy="3520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Google Shape;405;p39"/>
          <p:cNvSpPr txBox="1"/>
          <p:nvPr/>
        </p:nvSpPr>
        <p:spPr>
          <a:xfrm>
            <a:off x="789323" y="5132794"/>
            <a:ext cx="10725746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lvl="6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defRPr/>
            </a:pPr>
            <a:r>
              <a:rPr lang="ko-KR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고양시민들이 공공자전거를 얼마나 이용하는지 보기 위해 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2019</a:t>
            </a:r>
            <a:r>
              <a:rPr lang="ko-KR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년 기준 고양시 공공자전거의 대여횟수 비율을 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               </a:t>
            </a:r>
            <a:r>
              <a:rPr lang="ko-KR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보았을 때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, </a:t>
            </a:r>
            <a:r>
              <a:rPr lang="ko-KR" altLang="ko-KR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일산동구</a:t>
            </a:r>
            <a:r>
              <a:rPr lang="en-US" altLang="ko-KR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(53%) &gt; </a:t>
            </a:r>
            <a:r>
              <a:rPr lang="ko-KR" altLang="ko-KR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일산서구</a:t>
            </a:r>
            <a:r>
              <a:rPr lang="en-US" altLang="ko-KR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(34%) &gt; </a:t>
            </a:r>
            <a:r>
              <a:rPr lang="ko-KR" altLang="ko-KR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덕양구</a:t>
            </a:r>
            <a:r>
              <a:rPr lang="en-US" altLang="ko-KR" sz="1800" kern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befbd"/>
                </a:highlight>
                <a:latin typeface="나눔스퀘어"/>
                <a:ea typeface="나눔스퀘어"/>
                <a:cs typeface="Arial"/>
                <a:sym typeface="Arial"/>
              </a:rPr>
              <a:t>(13%)</a:t>
            </a:r>
            <a:r>
              <a:rPr lang="en-US" altLang="ko-KR" sz="1800" kern="0">
                <a:solidFill>
                  <a:schemeClr val="accent3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순으로 </a:t>
            </a:r>
            <a:r>
              <a:rPr lang="ko-KR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높</a:t>
            </a:r>
            <a:r>
              <a:rPr lang="ko-KR" altLang="en-US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음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endParaRPr lang="en-US" altLang="ko-KR" sz="1800" kern="0">
              <a:solidFill>
                <a:schemeClr val="bg1"/>
              </a:solidFill>
              <a:effectLst/>
              <a:latin typeface="나눔스퀘어"/>
              <a:ea typeface="나눔스퀘어"/>
              <a:cs typeface="Arial"/>
              <a:sym typeface="Arial"/>
            </a:endParaRPr>
          </a:p>
          <a:p>
            <a:pPr lvl="6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defRPr/>
            </a:pPr>
            <a:r>
              <a:rPr lang="ko-KR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특히 덕양구는 산지가 많은 지형적 특성 때문에 스테이션 수가 비교적 많음에도 불구하고 이에 비해 이용률이 낮고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,</a:t>
            </a:r>
            <a:r>
              <a:rPr lang="ko-KR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반면에 일산서구는 이용률이 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</a:rPr>
              <a:t>높음</a:t>
            </a:r>
            <a:r>
              <a:rPr lang="en-US" altLang="ko-KR" sz="18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endParaRPr lang="en-US" altLang="ko-KR" sz="1800" kern="0">
              <a:solidFill>
                <a:schemeClr val="bg1"/>
              </a:solidFill>
              <a:effectLst/>
              <a:latin typeface="나눔스퀘어"/>
              <a:ea typeface="나눔스퀘어"/>
              <a:cs typeface="Arial"/>
              <a:sym typeface="Arial"/>
            </a:endParaRPr>
          </a:p>
          <a:p>
            <a:pPr lvl="0" algn="r"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ko-KR" altLang="ko-KR" sz="16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출처</a:t>
            </a:r>
            <a:r>
              <a:rPr lang="en-US" altLang="ko-KR" sz="1600" kern="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: 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『고양시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Times New Roman"/>
              </a:rPr>
              <a:t> 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공공자전거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Times New Roman"/>
              </a:rPr>
              <a:t> 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정책방향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Times New Roman"/>
              </a:rPr>
              <a:t> 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수립을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Times New Roman"/>
              </a:rPr>
              <a:t> 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위한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Times New Roman"/>
              </a:rPr>
              <a:t> 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연구』</a:t>
            </a:r>
            <a:r>
              <a:rPr lang="en-US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 </a:t>
            </a:r>
            <a:r>
              <a:rPr lang="ko-KR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논문</a:t>
            </a:r>
            <a:r>
              <a:rPr lang="en-US" altLang="ko-KR" sz="1600" kern="100">
                <a:solidFill>
                  <a:schemeClr val="bg1"/>
                </a:solidFill>
                <a:effectLst/>
                <a:latin typeface="나눔스퀘어"/>
                <a:ea typeface="나눔스퀘어"/>
                <a:cs typeface="Times New Roman"/>
              </a:rPr>
              <a:t> </a:t>
            </a:r>
            <a:endParaRPr lang="ko-KR" altLang="ko-KR" sz="1600" kern="100">
              <a:solidFill>
                <a:schemeClr val="bg1"/>
              </a:solidFill>
              <a:effectLst/>
              <a:latin typeface="나눔스퀘어"/>
              <a:ea typeface="나눔스퀘어"/>
              <a:cs typeface="Times New Roman"/>
            </a:endParaRPr>
          </a:p>
        </p:txBody>
      </p:sp>
      <p:pic>
        <p:nvPicPr>
          <p:cNvPr id="1026" name="Picture 2" descr="15+ Bicycle Icon White Png | Bike icon, Png icons, Icon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630"/>
          <a:stretch>
            <a:fillRect/>
          </a:stretch>
        </p:blipFill>
        <p:spPr>
          <a:xfrm>
            <a:off x="2633824" y="2685736"/>
            <a:ext cx="1823821" cy="1835442"/>
          </a:xfrm>
          <a:prstGeom prst="rect">
            <a:avLst/>
          </a:prstGeom>
          <a:noFill/>
        </p:spPr>
      </p:pic>
      <p:sp>
        <p:nvSpPr>
          <p:cNvPr id="38" name="Google Shape;419;p40"/>
          <p:cNvSpPr txBox="1">
            <a:spLocks noGrp="1"/>
          </p:cNvSpPr>
          <p:nvPr/>
        </p:nvSpPr>
        <p:spPr>
          <a:xfrm>
            <a:off x="-1750064" y="466036"/>
            <a:ext cx="8369691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1-2.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이용빈도 </a:t>
            </a:r>
            <a:endParaRPr lang="ko-KR" altLang="en-US" sz="2800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40" name="직사각형 8"/>
          <p:cNvSpPr/>
          <p:nvPr/>
        </p:nvSpPr>
        <p:spPr>
          <a:xfrm>
            <a:off x="487366" y="301529"/>
            <a:ext cx="4334726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tretch>
            <a:fillRect/>
          </a:stretch>
        </p:blipFill>
        <p:spPr>
          <a:xfrm>
            <a:off x="386926" y="4326721"/>
            <a:ext cx="500265" cy="5002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tretch>
            <a:fillRect/>
          </a:stretch>
        </p:blipFill>
        <p:spPr>
          <a:xfrm>
            <a:off x="386925" y="5245245"/>
            <a:ext cx="500265" cy="50026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 rot="2216949">
            <a:off x="9020864" y="1709717"/>
            <a:ext cx="1074625" cy="204483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0274490" y="1513308"/>
            <a:ext cx="886749" cy="512270"/>
          </a:xfrm>
          <a:prstGeom prst="straightConnector1">
            <a:avLst/>
          </a:prstGeom>
          <a:ln w="38100">
            <a:solidFill>
              <a:srgbClr val="ffc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62476" y="1039698"/>
            <a:ext cx="1247315" cy="523220"/>
          </a:xfrm>
          <a:prstGeom prst="rect">
            <a:avLst/>
          </a:prstGeom>
          <a:solidFill>
            <a:srgbClr val="ffc000">
              <a:alpha val="1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"/>
                <a:ea typeface="나눔스퀘어"/>
              </a:rPr>
              <a:t>산지가 많은 덕양구 </a:t>
            </a: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7" name="타원 16"/>
          <p:cNvSpPr/>
          <p:nvPr/>
        </p:nvSpPr>
        <p:spPr>
          <a:xfrm rot="3214294">
            <a:off x="8308049" y="901311"/>
            <a:ext cx="1164768" cy="151683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9541581" y="1301308"/>
            <a:ext cx="1465819" cy="0"/>
          </a:xfrm>
          <a:prstGeom prst="straightConnector1">
            <a:avLst/>
          </a:prstGeom>
          <a:ln w="38100">
            <a:solidFill>
              <a:srgbClr val="ffc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/>
          <p:nvPr/>
        </p:nvSpPr>
        <p:spPr>
          <a:xfrm rot="10800000" flipH="1">
            <a:off x="10985490" y="3806088"/>
            <a:ext cx="969600" cy="2198700"/>
          </a:xfrm>
          <a:prstGeom prst="upArrow">
            <a:avLst>
              <a:gd name="adj1" fmla="val 50000"/>
              <a:gd name="adj2" fmla="val 60445"/>
            </a:avLst>
          </a:prstGeom>
          <a:solidFill>
            <a:srgbClr val="d9d9d9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5504605" y="1442274"/>
            <a:ext cx="969600" cy="2322000"/>
          </a:xfrm>
          <a:prstGeom prst="upArrow">
            <a:avLst>
              <a:gd name="adj1" fmla="val 50000"/>
              <a:gd name="adj2" fmla="val 59297"/>
            </a:avLst>
          </a:prstGeom>
          <a:solidFill>
            <a:srgbClr val="d6eed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5504605" y="1490274"/>
            <a:ext cx="657900" cy="2198700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70a75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1"/>
          <p:cNvSpPr/>
          <p:nvPr/>
        </p:nvSpPr>
        <p:spPr>
          <a:xfrm rot="10800000">
            <a:off x="10985491" y="3805038"/>
            <a:ext cx="676800" cy="2130600"/>
          </a:xfrm>
          <a:prstGeom prst="upArrow">
            <a:avLst>
              <a:gd name="adj1" fmla="val 50000"/>
              <a:gd name="adj2" fmla="val 61937"/>
            </a:avLst>
          </a:prstGeom>
          <a:solidFill>
            <a:srgbClr val="7f7f7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4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687778" y="608402"/>
            <a:ext cx="5119975" cy="294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5397263" y="3931300"/>
            <a:ext cx="5119975" cy="2950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96765" y="1953833"/>
            <a:ext cx="5111076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lnSpc>
                <a:spcPct val="150000"/>
              </a:lnSpc>
              <a:spcAft>
                <a:spcPts val="800"/>
              </a:spcAft>
              <a:defRPr/>
            </a:pPr>
            <a:r>
              <a:rPr lang="ko-KR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세 지역의 스테이션별 </a:t>
            </a:r>
            <a:r>
              <a:rPr lang="ko-KR" altLang="en-US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공공자전거 </a:t>
            </a:r>
            <a:r>
              <a:rPr lang="ko-KR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대여순위를 보면 상위 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10</a:t>
            </a:r>
            <a:r>
              <a:rPr lang="ko-KR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위권 안에 드는 스테이션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ko-KR" altLang="en-US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중</a:t>
            </a:r>
            <a:r>
              <a:rPr lang="ko-KR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7</a:t>
            </a:r>
            <a:r>
              <a:rPr lang="ko-KR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곳은 일산서구에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, 3</a:t>
            </a:r>
            <a:r>
              <a:rPr lang="ko-KR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곳은 일산동구에 위치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endParaRPr lang="ko-KR" altLang="ko-KR" sz="1800" kern="100">
              <a:solidFill>
                <a:schemeClr val="accent6">
                  <a:lumMod val="75000"/>
                </a:schemeClr>
              </a:solidFill>
              <a:effectLst/>
              <a:latin typeface="나눔스퀘어"/>
              <a:ea typeface="나눔스퀘어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675" y="4863114"/>
            <a:ext cx="5169004" cy="88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반면에 하위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10</a:t>
            </a:r>
            <a:r>
              <a:rPr lang="ko-KR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위권에 드는 스테이션 중 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4</a:t>
            </a:r>
            <a:r>
              <a:rPr lang="ko-KR" altLang="en-US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곳은 덕양구에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, 4</a:t>
            </a:r>
            <a:r>
              <a:rPr lang="ko-KR" altLang="en-US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곳은 일산서구에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, 2</a:t>
            </a:r>
            <a:r>
              <a:rPr lang="ko-KR" altLang="en-US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곳은 일산동구에 위치</a:t>
            </a:r>
            <a:r>
              <a:rPr lang="en-US" altLang="ko-KR" sz="1800" kern="0">
                <a:solidFill>
                  <a:schemeClr val="accent6">
                    <a:lumMod val="75000"/>
                  </a:schemeClr>
                </a:solidFill>
                <a:effectLst/>
                <a:latin typeface="나눔스퀘어"/>
                <a:ea typeface="나눔스퀘어"/>
                <a:cs typeface="Arial"/>
                <a:sym typeface="Arial"/>
              </a:rPr>
              <a:t> </a:t>
            </a:r>
            <a:endParaRPr lang="ko-KR" altLang="en-US"/>
          </a:p>
        </p:txBody>
      </p:sp>
      <p:sp>
        <p:nvSpPr>
          <p:cNvPr id="429" name="Google Shape;429;p41"/>
          <p:cNvSpPr/>
          <p:nvPr/>
        </p:nvSpPr>
        <p:spPr>
          <a:xfrm>
            <a:off x="0" y="3681517"/>
            <a:ext cx="12192000" cy="123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19;p40"/>
          <p:cNvSpPr txBox="1">
            <a:spLocks noGrp="1"/>
          </p:cNvSpPr>
          <p:nvPr/>
        </p:nvSpPr>
        <p:spPr>
          <a:xfrm>
            <a:off x="-1750064" y="466036"/>
            <a:ext cx="8369691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0490" indent="0">
              <a:lnSpc>
                <a:spcPct val="150000"/>
              </a:lnSpc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</a:t>
            </a:r>
            <a:r>
              <a:rPr lang="en-US" altLang="ko-KR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1-2.</a:t>
            </a:r>
            <a:r>
              <a:rPr lang="ko-KR" altLang="en-US" sz="2800">
                <a:solidFill>
                  <a:schemeClr val="dk1"/>
                </a:solidFill>
                <a:latin typeface="나눔스퀘어 ExtraBold"/>
                <a:ea typeface="나눔스퀘어 ExtraBold"/>
                <a:cs typeface="함초롬바탕"/>
              </a:rPr>
              <a:t> 이용빈도 </a:t>
            </a:r>
            <a:endParaRPr lang="ko-KR" altLang="en-US" sz="2800">
              <a:solidFill>
                <a:schemeClr val="dk1"/>
              </a:solidFill>
              <a:latin typeface="나눔스퀘어 ExtraBold"/>
              <a:ea typeface="나눔스퀘어 ExtraBold"/>
              <a:cs typeface="함초롬바탕"/>
            </a:endParaRPr>
          </a:p>
        </p:txBody>
      </p:sp>
      <p:sp>
        <p:nvSpPr>
          <p:cNvPr id="11" name="직사각형 8"/>
          <p:cNvSpPr/>
          <p:nvPr/>
        </p:nvSpPr>
        <p:spPr>
          <a:xfrm>
            <a:off x="487366" y="301529"/>
            <a:ext cx="4334726" cy="1142583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ver and End Slide Master">
  <a:themeElements>
    <a:clrScheme name="abstract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-ABSTRAC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1713</ep:Words>
  <ep:PresentationFormat>와이드스크린</ep:PresentationFormat>
  <ep:Paragraphs>256</ep:Paragraphs>
  <ep:Slides>35</ep:Slides>
  <ep:Notes>31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ep:HeadingPairs>
  <ep:TitlesOfParts>
    <vt:vector size="37" baseType="lpstr">
      <vt:lpstr>Cover and End Slide Master</vt:lpstr>
      <vt:lpstr>Contents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chae won</cp:lastModifiedBy>
  <dcterms:modified xsi:type="dcterms:W3CDTF">2020-09-09T16:37:04.637</dcterms:modified>
  <cp:revision>223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